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4" r:id="rId3"/>
    <p:sldId id="300" r:id="rId4"/>
    <p:sldId id="315" r:id="rId5"/>
    <p:sldId id="308" r:id="rId6"/>
    <p:sldId id="333" r:id="rId7"/>
    <p:sldId id="323" r:id="rId8"/>
    <p:sldId id="319" r:id="rId9"/>
    <p:sldId id="327" r:id="rId10"/>
    <p:sldId id="334" r:id="rId11"/>
    <p:sldId id="304" r:id="rId12"/>
    <p:sldId id="331" r:id="rId13"/>
    <p:sldId id="336" r:id="rId14"/>
    <p:sldId id="335" r:id="rId15"/>
    <p:sldId id="328" r:id="rId16"/>
    <p:sldId id="329" r:id="rId17"/>
    <p:sldId id="332" r:id="rId18"/>
    <p:sldId id="330" r:id="rId19"/>
    <p:sldId id="321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9778F9-6DD7-E5D8-43FE-23A56132D055}" name="anne berthold" initials="ab" userId="292e5c225582e35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E74"/>
    <a:srgbClr val="A85956"/>
    <a:srgbClr val="C0504D"/>
    <a:srgbClr val="016BB4"/>
    <a:srgbClr val="9BBB59"/>
    <a:srgbClr val="9F3C97"/>
    <a:srgbClr val="0A8277"/>
    <a:srgbClr val="A9D18E"/>
    <a:srgbClr val="1F407A"/>
    <a:srgbClr val="4A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727"/>
  </p:normalViewPr>
  <p:slideViewPr>
    <p:cSldViewPr snapToGrid="0" showGuides="1">
      <p:cViewPr varScale="1">
        <p:scale>
          <a:sx n="82" d="100"/>
          <a:sy n="82" d="100"/>
        </p:scale>
        <p:origin x="7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474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green_groups_cb_public\Projekte\O&#776;A&#776;K\2%20Laufende%20Befragung%202024\1%20TA&#776;%20Umfrage\6_Ru&#776;ckmeldung%20an%20O&#776;A&#776;K\5_Bundesla&#776;nder\Grafiken_Ru&#776;ckmeldung_O&#776;A&#776;K2024_Bundeslandebene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green_groups_cb_public\Projekte\O&#776;A&#776;K\2%20Laufende%20Befragung%202024\1%20TA&#776;%20Umfrage\6_Ru&#776;ckmeldung%20an%20O&#776;A&#776;K\Grafiken_Ru&#776;ckmeldung_O&#776;A&#776;K2024_PowerPoi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green_groups_cb_public\Projekte\O&#776;A&#776;K\2%20Laufende%20Befragung%202024\1%20TA&#776;%20Umfrage\6_Ru&#776;ckmeldung%20an%20O&#776;A&#776;K\Grafiken_Ru&#776;ckmeldung_O&#776;A&#776;K2024_PowerPoint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green_groups_cb_public\Projekte\O&#776;A&#776;K\2%20Laufende%20Befragung%202024\1%20TA&#776;%20Umfrage\6_Ru&#776;ckmeldung%20an%20O&#776;A&#776;K\Grafiken_Ru&#776;ckmeldung_O&#776;A&#776;K2024_PowerPoint.xlsx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green_groups_cb_public\Projekte\O&#776;A&#776;K\2%20Laufende%20Befragung%202024\1%20TA&#776;%20Umfrage\6_Ru&#776;ckmeldung%20an%20O&#776;A&#776;K\Grafiken_Ru&#776;ckmeldung_O&#776;A&#776;K2024_PowerPoi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green_groups_cb_public\Projekte\O&#776;A&#776;K\2%20Laufende%20Befragung%202024\1%20TA&#776;%20Umfrage\6_Ru&#776;ckmeldung%20an%20O&#776;A&#776;K\Grafiken_Ru&#776;ckmeldung_O&#776;A&#776;K2024_PowerPoi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green_groups_cb_public\Projekte\O&#776;A&#776;K\2%20Laufende%20Befragung%202024\1%20TA&#776;%20Umfrage\6_Ru&#776;ckmeldung%20an%20O&#776;A&#776;K\5_Bundesla&#776;nder\Grafiken_Ru&#776;ckmeldung_O&#776;A&#776;K2024_Bundeslandebe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green_groups_cb_public\Projekte\O&#776;A&#776;K\2%20Laufende%20Befragung%202024\1%20TA&#776;%20Umfrage\6_Ru&#776;ckmeldung%20an%20O&#776;A&#776;K\Grafiken_Ru&#776;ckmeldung_O&#776;A&#776;K2024_PowerPoi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green_groups_cb_public\Projekte\O&#776;A&#776;K\2%20Laufende%20Befragung%202024\1%20TA&#776;%20Umfrage\6_Ru&#776;ckmeldung%20an%20O&#776;A&#776;K\5_Bundesla&#776;nder\Grafiken_Ru&#776;ckmeldung_O&#776;A&#776;K2024_Bundeslandebene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green_groups_cb_public\Projekte\O&#776;A&#776;K\2%20Laufende%20Befragung%202024\1%20TA&#776;%20Umfrage\6_Ru&#776;ckmeldung%20an%20O&#776;A&#776;K\5_Bundesla&#776;nder\Grafiken_Ru&#776;ckmeldung_O&#776;A&#776;K2024_Bundeslandebene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green_groups_cb_public\Projekte\O&#776;A&#776;K\2%20Laufende%20Befragung%202024\1%20TA&#776;%20Umfrage\6_Ru&#776;ckmeldung%20an%20O&#776;A&#776;K\5_Bundesla&#776;nder\Grafiken_Ru&#776;ckmeldung_O&#776;A&#776;K2024_Bundeslandebene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green_groups_cb_public\Projekte\O&#776;A&#776;K\2%20Laufende%20Befragung%202024\1%20TA&#776;%20Umfrage\6_Ru&#776;ckmeldung%20an%20O&#776;A&#776;K\5_Bundesla&#776;nder\Grafiken_Ru&#776;ckmeldung_O&#776;A&#776;K2024_Bundeslandebene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green_groups_cb_public\Projekte\O&#776;A&#776;K\2%20Laufende%20Befragung%202024\1%20TA&#776;%20Umfrage\6_Ru&#776;ckmeldung%20an%20O&#776;A&#776;K\5_Bundesla&#776;nder\Grafiken_Ru&#776;ckmeldung_O&#776;A&#776;K2024_Bundeslandebene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green_groups_cb_public\Projekte\O&#776;A&#776;K\2%20Laufende%20Befragung%202024\1%20TA&#776;%20Umfrage\6_Ru&#776;ckmeldung%20an%20O&#776;A&#776;K\5_Bundesla&#776;nder\Grafiken_Ru&#776;ckmeldung_O&#776;A&#776;K2024_Bundeslandebene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83069706556126E-2"/>
          <c:y val="0.116620783652467"/>
          <c:w val="0.82003139279783754"/>
          <c:h val="0.63631326303923896"/>
        </c:manualLayout>
      </c:layout>
      <c:lineChart>
        <c:grouping val="standard"/>
        <c:varyColors val="0"/>
        <c:ser>
          <c:idx val="1"/>
          <c:order val="1"/>
          <c:tx>
            <c:strRef>
              <c:f>'RL pro Woche'!$R$1</c:f>
              <c:strCache>
                <c:ptCount val="1"/>
                <c:pt idx="0">
                  <c:v>2024 FB zurück kummuliert</c:v>
                </c:pt>
              </c:strCache>
            </c:strRef>
          </c:tx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cat>
            <c:strRef>
              <c:f>'RL pro Woche'!$P$2:$P$14</c:f>
              <c:strCache>
                <c:ptCount val="13"/>
                <c:pt idx="0">
                  <c:v>11.3.-15.3.</c:v>
                </c:pt>
                <c:pt idx="1">
                  <c:v>18.3.-22.3.</c:v>
                </c:pt>
                <c:pt idx="2">
                  <c:v>25.3.-28.3.</c:v>
                </c:pt>
                <c:pt idx="3">
                  <c:v>2.4.-5.4.</c:v>
                </c:pt>
                <c:pt idx="4">
                  <c:v>8.4.-12.4.</c:v>
                </c:pt>
                <c:pt idx="5">
                  <c:v>15.4.-19.4.</c:v>
                </c:pt>
                <c:pt idx="6">
                  <c:v>22.4.-26.4.</c:v>
                </c:pt>
                <c:pt idx="7">
                  <c:v>29.4.-3.5.</c:v>
                </c:pt>
                <c:pt idx="8">
                  <c:v>6.5.-10.5.</c:v>
                </c:pt>
                <c:pt idx="9">
                  <c:v>13.5.-17.5.</c:v>
                </c:pt>
                <c:pt idx="10">
                  <c:v>21.5.-24.5.</c:v>
                </c:pt>
                <c:pt idx="11">
                  <c:v>27.5.-31.5.</c:v>
                </c:pt>
                <c:pt idx="12">
                  <c:v>3.6.-7.6.</c:v>
                </c:pt>
              </c:strCache>
            </c:strRef>
          </c:cat>
          <c:val>
            <c:numRef>
              <c:f>'RL pro Woche'!$R$2:$R$14</c:f>
              <c:numCache>
                <c:formatCode>0</c:formatCode>
                <c:ptCount val="13"/>
                <c:pt idx="0">
                  <c:v>7</c:v>
                </c:pt>
                <c:pt idx="1">
                  <c:v>44</c:v>
                </c:pt>
                <c:pt idx="2">
                  <c:v>74</c:v>
                </c:pt>
                <c:pt idx="3">
                  <c:v>90</c:v>
                </c:pt>
                <c:pt idx="4">
                  <c:v>114</c:v>
                </c:pt>
                <c:pt idx="5">
                  <c:v>153</c:v>
                </c:pt>
                <c:pt idx="6">
                  <c:v>185</c:v>
                </c:pt>
                <c:pt idx="7">
                  <c:v>203</c:v>
                </c:pt>
                <c:pt idx="8">
                  <c:v>211</c:v>
                </c:pt>
                <c:pt idx="9">
                  <c:v>221</c:v>
                </c:pt>
                <c:pt idx="10">
                  <c:v>248</c:v>
                </c:pt>
                <c:pt idx="11">
                  <c:v>258</c:v>
                </c:pt>
                <c:pt idx="12">
                  <c:v>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35-AC47-AE09-51A131C38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921592"/>
        <c:axId val="-2139914856"/>
      </c:lineChart>
      <c:lineChart>
        <c:grouping val="standard"/>
        <c:varyColors val="0"/>
        <c:ser>
          <c:idx val="0"/>
          <c:order val="0"/>
          <c:tx>
            <c:strRef>
              <c:f>'RL pro Woche'!$Q$1</c:f>
              <c:strCache>
                <c:ptCount val="1"/>
                <c:pt idx="0">
                  <c:v>2024 FB zurück pro Woche</c:v>
                </c:pt>
              </c:strCache>
            </c:strRef>
          </c:tx>
          <c:marker>
            <c:spPr>
              <a:solidFill>
                <a:srgbClr val="1F497D"/>
              </a:solidFill>
              <a:ln>
                <a:solidFill>
                  <a:srgbClr val="333399"/>
                </a:solidFill>
                <a:prstDash val="solid"/>
              </a:ln>
            </c:spPr>
          </c:marker>
          <c:cat>
            <c:strRef>
              <c:f>'RL pro Woche'!$P$2:$P$14</c:f>
              <c:strCache>
                <c:ptCount val="13"/>
                <c:pt idx="0">
                  <c:v>11.3.-15.3.</c:v>
                </c:pt>
                <c:pt idx="1">
                  <c:v>18.3.-22.3.</c:v>
                </c:pt>
                <c:pt idx="2">
                  <c:v>25.3.-28.3.</c:v>
                </c:pt>
                <c:pt idx="3">
                  <c:v>2.4.-5.4.</c:v>
                </c:pt>
                <c:pt idx="4">
                  <c:v>8.4.-12.4.</c:v>
                </c:pt>
                <c:pt idx="5">
                  <c:v>15.4.-19.4.</c:v>
                </c:pt>
                <c:pt idx="6">
                  <c:v>22.4.-26.4.</c:v>
                </c:pt>
                <c:pt idx="7">
                  <c:v>29.4.-3.5.</c:v>
                </c:pt>
                <c:pt idx="8">
                  <c:v>6.5.-10.5.</c:v>
                </c:pt>
                <c:pt idx="9">
                  <c:v>13.5.-17.5.</c:v>
                </c:pt>
                <c:pt idx="10">
                  <c:v>21.5.-24.5.</c:v>
                </c:pt>
                <c:pt idx="11">
                  <c:v>27.5.-31.5.</c:v>
                </c:pt>
                <c:pt idx="12">
                  <c:v>3.6.-7.6.</c:v>
                </c:pt>
              </c:strCache>
            </c:strRef>
          </c:cat>
          <c:val>
            <c:numRef>
              <c:f>'RL pro Woche'!$Q$2:$Q$14</c:f>
              <c:numCache>
                <c:formatCode>0</c:formatCode>
                <c:ptCount val="13"/>
                <c:pt idx="0">
                  <c:v>7</c:v>
                </c:pt>
                <c:pt idx="1">
                  <c:v>37</c:v>
                </c:pt>
                <c:pt idx="2">
                  <c:v>30</c:v>
                </c:pt>
                <c:pt idx="3">
                  <c:v>16</c:v>
                </c:pt>
                <c:pt idx="4">
                  <c:v>24</c:v>
                </c:pt>
                <c:pt idx="5">
                  <c:v>39</c:v>
                </c:pt>
                <c:pt idx="6">
                  <c:v>32</c:v>
                </c:pt>
                <c:pt idx="7">
                  <c:v>18</c:v>
                </c:pt>
                <c:pt idx="8">
                  <c:v>8</c:v>
                </c:pt>
                <c:pt idx="9">
                  <c:v>10</c:v>
                </c:pt>
                <c:pt idx="10">
                  <c:v>27</c:v>
                </c:pt>
                <c:pt idx="11">
                  <c:v>10</c:v>
                </c:pt>
                <c:pt idx="1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35-AC47-AE09-51A131C38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906984"/>
        <c:axId val="-2139903656"/>
      </c:lineChart>
      <c:catAx>
        <c:axId val="-2139921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-2139914856"/>
        <c:crosses val="autoZero"/>
        <c:auto val="1"/>
        <c:lblAlgn val="ctr"/>
        <c:lblOffset val="100"/>
        <c:noMultiLvlLbl val="0"/>
      </c:catAx>
      <c:valAx>
        <c:axId val="-213991485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accent2"/>
                    </a:solidFill>
                    <a:latin typeface="Arial"/>
                    <a:cs typeface="Arial"/>
                  </a:defRPr>
                </a:pPr>
                <a:r>
                  <a:rPr lang="en-US" sz="1200" b="1">
                    <a:solidFill>
                      <a:schemeClr val="accent2"/>
                    </a:solidFill>
                    <a:latin typeface="Arial"/>
                    <a:cs typeface="Arial"/>
                  </a:rPr>
                  <a:t>FB zurück kumuliert</a:t>
                </a:r>
              </a:p>
            </c:rich>
          </c:tx>
          <c:layout>
            <c:manualLayout>
              <c:xMode val="edge"/>
              <c:yMode val="edge"/>
              <c:x val="1.3570051998109159E-2"/>
              <c:y val="0.2499174878589278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-2139921592"/>
        <c:crosses val="autoZero"/>
        <c:crossBetween val="between"/>
      </c:valAx>
      <c:catAx>
        <c:axId val="-2139906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9903656"/>
        <c:crosses val="autoZero"/>
        <c:auto val="1"/>
        <c:lblAlgn val="ctr"/>
        <c:lblOffset val="100"/>
        <c:noMultiLvlLbl val="0"/>
      </c:catAx>
      <c:valAx>
        <c:axId val="-21399036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accent1"/>
                    </a:solidFill>
                    <a:latin typeface="Arial"/>
                    <a:cs typeface="Arial"/>
                  </a:defRPr>
                </a:pPr>
                <a:r>
                  <a:rPr lang="en-US" sz="1200">
                    <a:solidFill>
                      <a:schemeClr val="accent1"/>
                    </a:solidFill>
                    <a:latin typeface="Arial"/>
                    <a:cs typeface="Arial"/>
                  </a:rPr>
                  <a:t>FB zurück pro Woche</a:t>
                </a:r>
              </a:p>
            </c:rich>
          </c:tx>
          <c:layout>
            <c:manualLayout>
              <c:xMode val="edge"/>
              <c:yMode val="edge"/>
              <c:x val="0.96258960353695944"/>
              <c:y val="0.24118522786422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-2139906984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20649642837568699"/>
          <c:y val="2.0459366391184598E-2"/>
          <c:w val="0.58508161258603697"/>
          <c:h val="4.970760233918129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515357948716957E-2"/>
          <c:y val="1.68362485310549E-2"/>
          <c:w val="0.93509427609427598"/>
          <c:h val="0.811613894007929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AB5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besteMWKWxFR!$V$28:$V$32</c:f>
              <c:strCache>
                <c:ptCount val="5"/>
                <c:pt idx="0">
                  <c:v>Allgemeinmedizin in Lehrpraxen/Ordinationen
(n=88)</c:v>
                </c:pt>
                <c:pt idx="1">
                  <c:v>Strahlentherapie-
Radioonkologie
(n=28)</c:v>
                </c:pt>
                <c:pt idx="2">
                  <c:v>Medizinische und Chemische Labordiagnostik
(n=26)</c:v>
                </c:pt>
                <c:pt idx="3">
                  <c:v>Nuklearmedizin
(n=20)</c:v>
                </c:pt>
                <c:pt idx="4">
                  <c:v>Klinische Pathologie und Molekularpathologie
(n=63)</c:v>
                </c:pt>
              </c:strCache>
            </c:strRef>
          </c:cat>
          <c:val>
            <c:numRef>
              <c:f>besteMWKWxFR!$X$28:$X$32</c:f>
              <c:numCache>
                <c:formatCode>###0.0000</c:formatCode>
                <c:ptCount val="5"/>
                <c:pt idx="0">
                  <c:v>5.4513358915138799</c:v>
                </c:pt>
                <c:pt idx="1">
                  <c:v>5.3778632987382986</c:v>
                </c:pt>
                <c:pt idx="2">
                  <c:v>5.1499905970098263</c:v>
                </c:pt>
                <c:pt idx="3">
                  <c:v>5.0278106518079344</c:v>
                </c:pt>
                <c:pt idx="4">
                  <c:v>4.9710947415312496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C-7547-A5AE-CD9AF421F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659784"/>
        <c:axId val="-2117656552"/>
      </c:barChart>
      <c:catAx>
        <c:axId val="-211765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-2117656552"/>
        <c:crosses val="autoZero"/>
        <c:auto val="1"/>
        <c:lblAlgn val="ctr"/>
        <c:lblOffset val="100"/>
        <c:noMultiLvlLbl val="0"/>
      </c:catAx>
      <c:valAx>
        <c:axId val="-2117656552"/>
        <c:scaling>
          <c:orientation val="minMax"/>
          <c:max val="6"/>
          <c:min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-21176597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15357948716957E-2"/>
          <c:y val="1.68362485310549E-2"/>
          <c:w val="0.93509427609427598"/>
          <c:h val="0.84428950780328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tiefsteMWKWxFR!$X$13</c:f>
              <c:strCache>
                <c:ptCount val="1"/>
                <c:pt idx="0">
                  <c:v>Mittelwert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tiefsteMWKWxFR!$U$14:$V$18</c:f>
              <c:strCache>
                <c:ptCount val="5"/>
                <c:pt idx="0">
                  <c:v>Kinder- und Jugendpsychiatrie (n=40)</c:v>
                </c:pt>
                <c:pt idx="1">
                  <c:v> Mund-, Kiefer-, und Gesichtschirurgie
(n=34)</c:v>
                </c:pt>
                <c:pt idx="2">
                  <c:v>Basisausbildung
(n=738)</c:v>
                </c:pt>
                <c:pt idx="3">
                  <c:v>Orthopädie und Traumatologie
(n=386)</c:v>
                </c:pt>
                <c:pt idx="4">
                  <c:v>Haut- und Geschlechtskrankheiten
(n=73)</c:v>
                </c:pt>
              </c:strCache>
            </c:strRef>
          </c:cat>
          <c:val>
            <c:numRef>
              <c:f>tiefsteMWKWxFR!$X$14:$X$18</c:f>
              <c:numCache>
                <c:formatCode>###0.0000</c:formatCode>
                <c:ptCount val="5"/>
                <c:pt idx="0">
                  <c:v>4.2837832868821994</c:v>
                </c:pt>
                <c:pt idx="1">
                  <c:v>4.360937049606167</c:v>
                </c:pt>
                <c:pt idx="2">
                  <c:v>4.3669895570612667</c:v>
                </c:pt>
                <c:pt idx="3">
                  <c:v>4.4596119034903854</c:v>
                </c:pt>
                <c:pt idx="4">
                  <c:v>4.4659323849666315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6-EC4A-86FC-C0218F6EA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659784"/>
        <c:axId val="-2117656552"/>
      </c:barChart>
      <c:catAx>
        <c:axId val="-211765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de-DE"/>
          </a:p>
        </c:txPr>
        <c:crossAx val="-2117656552"/>
        <c:crosses val="autoZero"/>
        <c:auto val="1"/>
        <c:lblAlgn val="ctr"/>
        <c:lblOffset val="100"/>
        <c:noMultiLvlLbl val="0"/>
      </c:catAx>
      <c:valAx>
        <c:axId val="-2117656552"/>
        <c:scaling>
          <c:orientation val="minMax"/>
          <c:max val="6"/>
          <c:min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-21176597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52160944240428E-2"/>
          <c:y val="3.546981627296588E-2"/>
          <c:w val="0.9238397512333123"/>
          <c:h val="0.871833214030064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LehrpaxenvsSpitäler!$C$9</c:f>
              <c:strCache>
                <c:ptCount val="1"/>
                <c:pt idx="0">
                  <c:v>Mittelwert</c:v>
                </c:pt>
              </c:strCache>
            </c:strRef>
          </c:tx>
          <c:spPr>
            <a:solidFill>
              <a:srgbClr val="016BB5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2A-6A40-9CCA-B0011D521F30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LehrpaxenvsSpitäler!$A$11:$A$12</c:f>
              <c:strCache>
                <c:ptCount val="2"/>
                <c:pt idx="0">
                  <c:v>Spitäler</c:v>
                </c:pt>
                <c:pt idx="1">
                  <c:v>Ordinationen/Lehrgruppenpraxen</c:v>
                </c:pt>
              </c:strCache>
            </c:strRef>
          </c:cat>
          <c:val>
            <c:numRef>
              <c:f>LehrpaxenvsSpitäler!$C$11:$C$12</c:f>
              <c:numCache>
                <c:formatCode>###0.0000</c:formatCode>
                <c:ptCount val="2"/>
                <c:pt idx="0">
                  <c:v>4.6087182510940412</c:v>
                </c:pt>
                <c:pt idx="1">
                  <c:v>5.4439333409424702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A-6A40-9CCA-B0011D521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664408"/>
        <c:axId val="-2120661160"/>
      </c:barChart>
      <c:catAx>
        <c:axId val="-2120664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-2120661160"/>
        <c:crosses val="autoZero"/>
        <c:auto val="1"/>
        <c:lblAlgn val="ctr"/>
        <c:lblOffset val="100"/>
        <c:noMultiLvlLbl val="0"/>
      </c:catAx>
      <c:valAx>
        <c:axId val="-2120661160"/>
        <c:scaling>
          <c:orientation val="minMax"/>
          <c:max val="6"/>
          <c:min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-21206644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>
          <a:latin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911081179960527"/>
          <c:y val="2.2267206477732792E-2"/>
          <c:w val="0.56192806982209553"/>
          <c:h val="0.91199065956836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Ausbildungsabschnitt!$H$5</c:f>
              <c:strCache>
                <c:ptCount val="1"/>
                <c:pt idx="0">
                  <c:v>Ausbildung Allgemeinmedizin in Krankenhäusern</c:v>
                </c:pt>
              </c:strCache>
            </c:strRef>
          </c:tx>
          <c:spPr>
            <a:solidFill>
              <a:srgbClr val="016BB5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Ausbildungsabschnitt!$I$4:$O$4</c:f>
              <c:strCache>
                <c:ptCount val="7"/>
                <c:pt idx="0">
                  <c:v>Gesamt</c:v>
                </c:pt>
                <c:pt idx="1">
                  <c:v>Innere Medizin</c:v>
                </c:pt>
                <c:pt idx="2">
                  <c:v>Anästhesiologie und Intensivmedizin</c:v>
                </c:pt>
                <c:pt idx="3">
                  <c:v>Orthopädie und Traumatologie
</c:v>
                </c:pt>
                <c:pt idx="4">
                  <c:v>Kinder- und Jugendheilkunde</c:v>
                </c:pt>
                <c:pt idx="5">
                  <c:v>Frauenheilkunde und Geburtshilfe</c:v>
                </c:pt>
                <c:pt idx="6">
                  <c:v>Psychiatrie und Psychotherapeutische Medizin</c:v>
                </c:pt>
              </c:strCache>
            </c:strRef>
          </c:cat>
          <c:val>
            <c:numRef>
              <c:f>Ausbildungsabschnitt!$I$5:$O$5</c:f>
              <c:numCache>
                <c:formatCode>0.00</c:formatCode>
                <c:ptCount val="7"/>
                <c:pt idx="0">
                  <c:v>4.3326010697291082</c:v>
                </c:pt>
                <c:pt idx="1">
                  <c:v>4.3864286117864593</c:v>
                </c:pt>
                <c:pt idx="2">
                  <c:v>5.0728776604658954</c:v>
                </c:pt>
                <c:pt idx="3">
                  <c:v>3.8117141537571229</c:v>
                </c:pt>
                <c:pt idx="4">
                  <c:v>4.6770143642279924</c:v>
                </c:pt>
                <c:pt idx="5">
                  <c:v>4.0405891923391923</c:v>
                </c:pt>
                <c:pt idx="6">
                  <c:v>4.5746206607272528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3-D849-BE7F-8713F9C88BBF}"/>
            </c:ext>
          </c:extLst>
        </c:ser>
        <c:ser>
          <c:idx val="1"/>
          <c:order val="1"/>
          <c:tx>
            <c:strRef>
              <c:f>Ausbildungsabschnitt!$H$6</c:f>
              <c:strCache>
                <c:ptCount val="1"/>
                <c:pt idx="0">
                  <c:v>Ausbildung 
Facharzt Sonderfach</c:v>
                </c:pt>
              </c:strCache>
            </c:strRef>
          </c:tx>
          <c:spPr>
            <a:solidFill>
              <a:srgbClr val="8CC5F4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Ausbildungsabschnitt!$I$4:$O$4</c:f>
              <c:strCache>
                <c:ptCount val="7"/>
                <c:pt idx="0">
                  <c:v>Gesamt</c:v>
                </c:pt>
                <c:pt idx="1">
                  <c:v>Innere Medizin</c:v>
                </c:pt>
                <c:pt idx="2">
                  <c:v>Anästhesiologie und Intensivmedizin</c:v>
                </c:pt>
                <c:pt idx="3">
                  <c:v>Orthopädie und Traumatologie
</c:v>
                </c:pt>
                <c:pt idx="4">
                  <c:v>Kinder- und Jugendheilkunde</c:v>
                </c:pt>
                <c:pt idx="5">
                  <c:v>Frauenheilkunde und Geburtshilfe</c:v>
                </c:pt>
                <c:pt idx="6">
                  <c:v>Psychiatrie und Psychotherapeutische Medizin</c:v>
                </c:pt>
              </c:strCache>
            </c:strRef>
          </c:cat>
          <c:val>
            <c:numRef>
              <c:f>Ausbildungsabschnitt!$I$6:$O$6</c:f>
              <c:numCache>
                <c:formatCode>0.00</c:formatCode>
                <c:ptCount val="7"/>
                <c:pt idx="0">
                  <c:v>4.706457182796397</c:v>
                </c:pt>
                <c:pt idx="1">
                  <c:v>4.7577092814123176</c:v>
                </c:pt>
                <c:pt idx="2">
                  <c:v>4.7055197072102448</c:v>
                </c:pt>
                <c:pt idx="3">
                  <c:v>4.5993402636379539</c:v>
                </c:pt>
                <c:pt idx="4">
                  <c:v>4.6026020692665535</c:v>
                </c:pt>
                <c:pt idx="5">
                  <c:v>4.6820172217885618</c:v>
                </c:pt>
                <c:pt idx="6">
                  <c:v>4.7105803525174048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D3-D849-BE7F-8713F9C88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01352784"/>
        <c:axId val="100818416"/>
      </c:barChart>
      <c:catAx>
        <c:axId val="101352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00818416"/>
        <c:crosses val="autoZero"/>
        <c:auto val="1"/>
        <c:lblAlgn val="ctr"/>
        <c:lblOffset val="100"/>
        <c:noMultiLvlLbl val="0"/>
      </c:catAx>
      <c:valAx>
        <c:axId val="100818416"/>
        <c:scaling>
          <c:orientation val="minMax"/>
          <c:max val="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352784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15049959295773"/>
          <c:y val="0.28647598892035731"/>
          <c:w val="0.16361934990199578"/>
          <c:h val="0.363622980921851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046425655156918"/>
          <c:y val="2.971597824015015E-2"/>
          <c:w val="0.54229800184708787"/>
          <c:h val="0.91199065956836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'Vergleich Ö-CHxFach'!$O$3</c:f>
              <c:strCache>
                <c:ptCount val="1"/>
                <c:pt idx="0">
                  <c:v>Österreich</c:v>
                </c:pt>
              </c:strCache>
            </c:strRef>
          </c:tx>
          <c:spPr>
            <a:solidFill>
              <a:srgbClr val="016B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'Vergleich Ö-CHxFach'!$P$2:$W$2</c:f>
              <c:strCache>
                <c:ptCount val="8"/>
                <c:pt idx="0">
                  <c:v>Innere Medizin (n=1059)
Allgemeine Innere Medizin (n=2668)</c:v>
                </c:pt>
                <c:pt idx="1">
                  <c:v>Frauenheilkunde (n=322)
Gynäkologie (n=461)</c:v>
                </c:pt>
                <c:pt idx="2">
                  <c:v>Kinder- und Jugendheilkunde (n=276)
Kinder- und Jugendmedizin (n=415)</c:v>
                </c:pt>
                <c:pt idx="3">
                  <c:v>Psychiatrie (n=218) 
Psychiatrie (n=993)</c:v>
                </c:pt>
                <c:pt idx="4">
                  <c:v>Orthopädie und Traumatologie (n=368)
Orthopädische Chirurgie (n=414)</c:v>
                </c:pt>
                <c:pt idx="5">
                  <c:v>Anästhesiologie und Intensivmedizin (n=398)
Anästhesiologie (n=439)</c:v>
                </c:pt>
                <c:pt idx="6">
                  <c:v>Allgemein-/ Viszeral-/ Gefäßchirurgie (n=212)
Chirurgie (n=739)</c:v>
                </c:pt>
                <c:pt idx="7">
                  <c:v>Basisausbildung (n=738)</c:v>
                </c:pt>
              </c:strCache>
            </c:strRef>
          </c:cat>
          <c:val>
            <c:numRef>
              <c:f>'Vergleich Ö-CHxFach'!$P$3:$W$3</c:f>
              <c:numCache>
                <c:formatCode>0.00</c:formatCode>
                <c:ptCount val="8"/>
                <c:pt idx="0">
                  <c:v>4.6779000000000002</c:v>
                </c:pt>
                <c:pt idx="1">
                  <c:v>4.5364000000000004</c:v>
                </c:pt>
                <c:pt idx="2">
                  <c:v>4.6165000000000003</c:v>
                </c:pt>
                <c:pt idx="3">
                  <c:v>4.6666999999999996</c:v>
                </c:pt>
                <c:pt idx="4">
                  <c:v>4.4596</c:v>
                </c:pt>
                <c:pt idx="5">
                  <c:v>4.7103000000000002</c:v>
                </c:pt>
                <c:pt idx="6">
                  <c:v>4.7072000000000003</c:v>
                </c:pt>
                <c:pt idx="7">
                  <c:v>4.367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8-E040-8B70-64BB88D2555E}"/>
            </c:ext>
          </c:extLst>
        </c:ser>
        <c:ser>
          <c:idx val="1"/>
          <c:order val="1"/>
          <c:tx>
            <c:strRef>
              <c:f>'Vergleich Ö-CHxFach'!$O$4</c:f>
              <c:strCache>
                <c:ptCount val="1"/>
                <c:pt idx="0">
                  <c:v>Schweiz</c:v>
                </c:pt>
              </c:strCache>
            </c:strRef>
          </c:tx>
          <c:spPr>
            <a:solidFill>
              <a:srgbClr val="8CC5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'Vergleich Ö-CHxFach'!$P$2:$W$2</c:f>
              <c:strCache>
                <c:ptCount val="8"/>
                <c:pt idx="0">
                  <c:v>Innere Medizin (n=1059)
Allgemeine Innere Medizin (n=2668)</c:v>
                </c:pt>
                <c:pt idx="1">
                  <c:v>Frauenheilkunde (n=322)
Gynäkologie (n=461)</c:v>
                </c:pt>
                <c:pt idx="2">
                  <c:v>Kinder- und Jugendheilkunde (n=276)
Kinder- und Jugendmedizin (n=415)</c:v>
                </c:pt>
                <c:pt idx="3">
                  <c:v>Psychiatrie (n=218) 
Psychiatrie (n=993)</c:v>
                </c:pt>
                <c:pt idx="4">
                  <c:v>Orthopädie und Traumatologie (n=368)
Orthopädische Chirurgie (n=414)</c:v>
                </c:pt>
                <c:pt idx="5">
                  <c:v>Anästhesiologie und Intensivmedizin (n=398)
Anästhesiologie (n=439)</c:v>
                </c:pt>
                <c:pt idx="6">
                  <c:v>Allgemein-/ Viszeral-/ Gefäßchirurgie (n=212)
Chirurgie (n=739)</c:v>
                </c:pt>
                <c:pt idx="7">
                  <c:v>Basisausbildung (n=738)</c:v>
                </c:pt>
              </c:strCache>
            </c:strRef>
          </c:cat>
          <c:val>
            <c:numRef>
              <c:f>'Vergleich Ö-CHxFach'!$P$4:$W$4</c:f>
              <c:numCache>
                <c:formatCode>0.00</c:formatCode>
                <c:ptCount val="8"/>
                <c:pt idx="0">
                  <c:v>4.8992000000000004</c:v>
                </c:pt>
                <c:pt idx="1">
                  <c:v>4.7774000000000001</c:v>
                </c:pt>
                <c:pt idx="2">
                  <c:v>4.6947000000000001</c:v>
                </c:pt>
                <c:pt idx="3">
                  <c:v>4.8861999999999997</c:v>
                </c:pt>
                <c:pt idx="4">
                  <c:v>4.8272000000000004</c:v>
                </c:pt>
                <c:pt idx="5">
                  <c:v>4.72</c:v>
                </c:pt>
                <c:pt idx="6">
                  <c:v>4.5936000000000003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8-E040-8B70-64BB88D25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01352784"/>
        <c:axId val="100818416"/>
      </c:barChart>
      <c:catAx>
        <c:axId val="101352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00818416"/>
        <c:crosses val="autoZero"/>
        <c:auto val="1"/>
        <c:lblAlgn val="ctr"/>
        <c:lblOffset val="100"/>
        <c:noMultiLvlLbl val="0"/>
      </c:catAx>
      <c:valAx>
        <c:axId val="100818416"/>
        <c:scaling>
          <c:orientation val="minMax"/>
          <c:max val="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01352784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55796033517206"/>
          <c:y val="0.37810627721814105"/>
          <c:w val="0.15151349530506547"/>
          <c:h val="0.21600888576078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60763351233815"/>
          <c:y val="2.2267206477732792E-2"/>
          <c:w val="0.63067604520146281"/>
          <c:h val="0.9179194547321900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'Vergleich Ö-CH nach Bundesland'!$A$13</c:f>
              <c:strCache>
                <c:ptCount val="1"/>
                <c:pt idx="0">
                  <c:v>Schweiz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'Vergleich Ö-CH nach Bundesland'!$O$2:$W$2</c:f>
              <c:strCache>
                <c:ptCount val="9"/>
                <c:pt idx="0">
                  <c:v>Kennwert</c:v>
                </c:pt>
                <c:pt idx="1">
                  <c:v>Globalbeurteilung</c:v>
                </c:pt>
                <c:pt idx="2">
                  <c:v>Fachkompetenzen</c:v>
                </c:pt>
                <c:pt idx="3">
                  <c:v>Lernkultur</c:v>
                </c:pt>
                <c:pt idx="4">
                  <c:v>Führungskultur</c:v>
                </c:pt>
                <c:pt idx="5">
                  <c:v>Fehlerkultur</c:v>
                </c:pt>
                <c:pt idx="6">
                  <c:v>Entscheidungskultur</c:v>
                </c:pt>
                <c:pt idx="7">
                  <c:v>Betriebskultur</c:v>
                </c:pt>
                <c:pt idx="8">
                  <c:v>Evidence based medicine</c:v>
                </c:pt>
              </c:strCache>
            </c:strRef>
          </c:cat>
          <c:val>
            <c:numRef>
              <c:f>'Vergleich Ö-CH nach Bundesland'!$C$17:$K$17</c:f>
              <c:numCache>
                <c:formatCode>###0.0000</c:formatCode>
                <c:ptCount val="9"/>
                <c:pt idx="0">
                  <c:v>4.8890724388406239</c:v>
                </c:pt>
                <c:pt idx="1">
                  <c:v>4.8567311502575743</c:v>
                </c:pt>
                <c:pt idx="2">
                  <c:v>4.911237407166464</c:v>
                </c:pt>
                <c:pt idx="3">
                  <c:v>4.8658664220975396</c:v>
                </c:pt>
                <c:pt idx="4">
                  <c:v>4.8769301470588244</c:v>
                </c:pt>
                <c:pt idx="5">
                  <c:v>4.9930164573408398</c:v>
                </c:pt>
                <c:pt idx="6">
                  <c:v>5.1215963987703121</c:v>
                </c:pt>
                <c:pt idx="7">
                  <c:v>5.0287263165477993</c:v>
                </c:pt>
                <c:pt idx="8">
                  <c:v>4.4755958829902491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1-5B41-B5FA-3BA0494FF10F}"/>
            </c:ext>
          </c:extLst>
        </c:ser>
        <c:ser>
          <c:idx val="0"/>
          <c:order val="1"/>
          <c:tx>
            <c:strRef>
              <c:f>'Vergleich Ö-CH nach Bundesland'!$A$1</c:f>
              <c:strCache>
                <c:ptCount val="1"/>
                <c:pt idx="0">
                  <c:v>Österreich</c:v>
                </c:pt>
              </c:strCache>
            </c:strRef>
          </c:tx>
          <c:spPr>
            <a:solidFill>
              <a:srgbClr val="7B2E74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'Vergleich Ö-CH nach Bundesland'!$O$2:$W$2</c:f>
              <c:strCache>
                <c:ptCount val="9"/>
                <c:pt idx="0">
                  <c:v>Kennwert</c:v>
                </c:pt>
                <c:pt idx="1">
                  <c:v>Globalbeurteilung</c:v>
                </c:pt>
                <c:pt idx="2">
                  <c:v>Fachkompetenzen</c:v>
                </c:pt>
                <c:pt idx="3">
                  <c:v>Lernkultur</c:v>
                </c:pt>
                <c:pt idx="4">
                  <c:v>Führungskultur</c:v>
                </c:pt>
                <c:pt idx="5">
                  <c:v>Fehlerkultur</c:v>
                </c:pt>
                <c:pt idx="6">
                  <c:v>Entscheidungskultur</c:v>
                </c:pt>
                <c:pt idx="7">
                  <c:v>Betriebskultur</c:v>
                </c:pt>
                <c:pt idx="8">
                  <c:v>Evidence based medicine</c:v>
                </c:pt>
              </c:strCache>
            </c:strRef>
          </c:cat>
          <c:val>
            <c:numRef>
              <c:f>'Vergleich Ö-CH nach Bundesland'!$C$6:$K$6</c:f>
              <c:numCache>
                <c:formatCode>###0.0000</c:formatCode>
                <c:ptCount val="9"/>
                <c:pt idx="0">
                  <c:v>4.6259072836079014</c:v>
                </c:pt>
                <c:pt idx="1">
                  <c:v>4.6889188815060914</c:v>
                </c:pt>
                <c:pt idx="2">
                  <c:v>4.6893094637383355</c:v>
                </c:pt>
                <c:pt idx="3">
                  <c:v>4.5341332230037228</c:v>
                </c:pt>
                <c:pt idx="4">
                  <c:v>4.6555140186915889</c:v>
                </c:pt>
                <c:pt idx="5">
                  <c:v>4.7942935158302227</c:v>
                </c:pt>
                <c:pt idx="6">
                  <c:v>4.8316979819067498</c:v>
                </c:pt>
                <c:pt idx="7">
                  <c:v>4.8710123866860418</c:v>
                </c:pt>
                <c:pt idx="8">
                  <c:v>3.8365304852758193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1-5B41-B5FA-3BA0494FF10F}"/>
            </c:ext>
          </c:extLst>
        </c:ser>
        <c:ser>
          <c:idx val="2"/>
          <c:order val="2"/>
          <c:tx>
            <c:strRef>
              <c:f>'Vergleich Ö-CH nach Bundesland'!$A$33</c:f>
              <c:strCache>
                <c:ptCount val="1"/>
                <c:pt idx="0">
                  <c:v>Kärnten</c:v>
                </c:pt>
              </c:strCache>
            </c:strRef>
          </c:tx>
          <c:spPr>
            <a:solidFill>
              <a:srgbClr val="016BB5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'Vergleich Ö-CH nach Bundesland'!$O$2:$W$2</c:f>
              <c:strCache>
                <c:ptCount val="9"/>
                <c:pt idx="0">
                  <c:v>Kennwert</c:v>
                </c:pt>
                <c:pt idx="1">
                  <c:v>Globalbeurteilung</c:v>
                </c:pt>
                <c:pt idx="2">
                  <c:v>Fachkompetenzen</c:v>
                </c:pt>
                <c:pt idx="3">
                  <c:v>Lernkultur</c:v>
                </c:pt>
                <c:pt idx="4">
                  <c:v>Führungskultur</c:v>
                </c:pt>
                <c:pt idx="5">
                  <c:v>Fehlerkultur</c:v>
                </c:pt>
                <c:pt idx="6">
                  <c:v>Entscheidungskultur</c:v>
                </c:pt>
                <c:pt idx="7">
                  <c:v>Betriebskultur</c:v>
                </c:pt>
                <c:pt idx="8">
                  <c:v>Evidence based medicine</c:v>
                </c:pt>
              </c:strCache>
            </c:strRef>
          </c:cat>
          <c:val>
            <c:numRef>
              <c:f>'Vergleich Ö-CH nach Bundesland'!$B$33:$J$33</c:f>
              <c:numCache>
                <c:formatCode>###0.0000</c:formatCode>
                <c:ptCount val="9"/>
                <c:pt idx="0">
                  <c:v>4.6891660835012097</c:v>
                </c:pt>
                <c:pt idx="1">
                  <c:v>4.7250631313131342</c:v>
                </c:pt>
                <c:pt idx="2">
                  <c:v>4.7427559636463048</c:v>
                </c:pt>
                <c:pt idx="3">
                  <c:v>4.6060836501901159</c:v>
                </c:pt>
                <c:pt idx="4">
                  <c:v>4.724053030303029</c:v>
                </c:pt>
                <c:pt idx="5">
                  <c:v>4.9294380587484028</c:v>
                </c:pt>
                <c:pt idx="6">
                  <c:v>4.9477186311787076</c:v>
                </c:pt>
                <c:pt idx="7">
                  <c:v>4.9570707070707094</c:v>
                </c:pt>
                <c:pt idx="8">
                  <c:v>3.8576628352490419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1-5B41-B5FA-3BA0494FF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01352784"/>
        <c:axId val="100818416"/>
      </c:barChart>
      <c:catAx>
        <c:axId val="101352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00818416"/>
        <c:crosses val="autoZero"/>
        <c:auto val="1"/>
        <c:lblAlgn val="ctr"/>
        <c:lblOffset val="100"/>
        <c:noMultiLvlLbl val="0"/>
      </c:catAx>
      <c:valAx>
        <c:axId val="100818416"/>
        <c:scaling>
          <c:orientation val="minMax"/>
          <c:max val="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01352784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96735083846737"/>
          <c:y val="0.33785938812984345"/>
          <c:w val="0.1277167001614338"/>
          <c:h val="0.25435071535796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6760458159381"/>
          <c:y val="2.2267172848898564E-2"/>
          <c:w val="0.67699634008626519"/>
          <c:h val="0.91199065956836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'KWxBundesland 24 vs 23'!$A$18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6BB4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'KWxBundesland 24 vs 23'!$A$5:$A$13</c:f>
              <c:strCache>
                <c:ptCount val="9"/>
                <c:pt idx="0">
                  <c:v>Burgenland</c:v>
                </c:pt>
                <c:pt idx="1">
                  <c:v>Kärnten</c:v>
                </c:pt>
                <c:pt idx="2">
                  <c:v>Salzburg</c:v>
                </c:pt>
                <c:pt idx="3">
                  <c:v>Oberösterreich</c:v>
                </c:pt>
                <c:pt idx="4">
                  <c:v>Tirol</c:v>
                </c:pt>
                <c:pt idx="5">
                  <c:v>Wien</c:v>
                </c:pt>
                <c:pt idx="6">
                  <c:v>Steiermark</c:v>
                </c:pt>
                <c:pt idx="7">
                  <c:v>Niederösterreich</c:v>
                </c:pt>
                <c:pt idx="8">
                  <c:v>Vorarlberg</c:v>
                </c:pt>
              </c:strCache>
            </c:strRef>
          </c:cat>
          <c:val>
            <c:numRef>
              <c:f>'KWxBundesland 24 vs 23'!$B$20:$B$28</c:f>
              <c:numCache>
                <c:formatCode>###0.0000</c:formatCode>
                <c:ptCount val="9"/>
                <c:pt idx="0">
                  <c:v>4.903299984569669</c:v>
                </c:pt>
                <c:pt idx="1">
                  <c:v>4.6891660835012097</c:v>
                </c:pt>
                <c:pt idx="2">
                  <c:v>4.7073079926537407</c:v>
                </c:pt>
                <c:pt idx="3">
                  <c:v>4.7897995502643687</c:v>
                </c:pt>
                <c:pt idx="4">
                  <c:v>4.5562186365875519</c:v>
                </c:pt>
                <c:pt idx="5">
                  <c:v>4.6032387407031949</c:v>
                </c:pt>
                <c:pt idx="6">
                  <c:v>4.656679760686715</c:v>
                </c:pt>
                <c:pt idx="7">
                  <c:v>4.4756722586394568</c:v>
                </c:pt>
                <c:pt idx="8">
                  <c:v>4.3964085184306754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2-704B-952A-2BFEFC058A92}"/>
            </c:ext>
          </c:extLst>
        </c:ser>
        <c:ser>
          <c:idx val="1"/>
          <c:order val="1"/>
          <c:tx>
            <c:strRef>
              <c:f>'KWxBundesland 24 vs 23'!$A$1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5956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'KWxBundesland 24 vs 23'!$A$5:$A$13</c:f>
              <c:strCache>
                <c:ptCount val="9"/>
                <c:pt idx="0">
                  <c:v>Burgenland</c:v>
                </c:pt>
                <c:pt idx="1">
                  <c:v>Kärnten</c:v>
                </c:pt>
                <c:pt idx="2">
                  <c:v>Salzburg</c:v>
                </c:pt>
                <c:pt idx="3">
                  <c:v>Oberösterreich</c:v>
                </c:pt>
                <c:pt idx="4">
                  <c:v>Tirol</c:v>
                </c:pt>
                <c:pt idx="5">
                  <c:v>Wien</c:v>
                </c:pt>
                <c:pt idx="6">
                  <c:v>Steiermark</c:v>
                </c:pt>
                <c:pt idx="7">
                  <c:v>Niederösterreich</c:v>
                </c:pt>
                <c:pt idx="8">
                  <c:v>Vorarlberg</c:v>
                </c:pt>
              </c:strCache>
            </c:strRef>
          </c:cat>
          <c:val>
            <c:numRef>
              <c:f>'KWxBundesland 24 vs 23'!$B$5:$B$13</c:f>
              <c:numCache>
                <c:formatCode>###0.0000</c:formatCode>
                <c:ptCount val="9"/>
                <c:pt idx="0">
                  <c:v>4.5435830508161024</c:v>
                </c:pt>
                <c:pt idx="1">
                  <c:v>4.344375742174484</c:v>
                </c:pt>
                <c:pt idx="2">
                  <c:v>4.4978516294940158</c:v>
                </c:pt>
                <c:pt idx="3">
                  <c:v>4.6085908439709415</c:v>
                </c:pt>
                <c:pt idx="4">
                  <c:v>4.3871055203945764</c:v>
                </c:pt>
                <c:pt idx="5">
                  <c:v>4.4680889647216437</c:v>
                </c:pt>
                <c:pt idx="6">
                  <c:v>4.5942941513880946</c:v>
                </c:pt>
                <c:pt idx="7">
                  <c:v>4.4970917605406573</c:v>
                </c:pt>
                <c:pt idx="8">
                  <c:v>4.4190296213503597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F2-704B-952A-2BFEFC058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01352784"/>
        <c:axId val="100818416"/>
      </c:barChart>
      <c:catAx>
        <c:axId val="101352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00818416"/>
        <c:crosses val="autoZero"/>
        <c:auto val="1"/>
        <c:lblAlgn val="ctr"/>
        <c:lblOffset val="100"/>
        <c:noMultiLvlLbl val="0"/>
      </c:catAx>
      <c:valAx>
        <c:axId val="100818416"/>
        <c:scaling>
          <c:orientation val="minMax"/>
          <c:max val="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352784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638148974693666"/>
          <c:y val="0.36532929771061856"/>
          <c:w val="8.6272853593835533E-2"/>
          <c:h val="0.23720343483076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713703305313199E-2"/>
          <c:y val="3.590530802801177E-2"/>
          <c:w val="0.93038583725636159"/>
          <c:h val="0.774949843598317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'KW x Bundesland x Fach 24vs23'!$A$1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6BB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'KW x Bundesland x Fach 24vs23'!$L$2:$O$2</c:f>
              <c:strCache>
                <c:ptCount val="4"/>
                <c:pt idx="0">
                  <c:v>Anästhesiologie und Intensivmedizin</c:v>
                </c:pt>
                <c:pt idx="1">
                  <c:v>Innere Medizin</c:v>
                </c:pt>
                <c:pt idx="2">
                  <c:v>Orthopädie und Traumatologie</c:v>
                </c:pt>
                <c:pt idx="3">
                  <c:v>Basisausbildung</c:v>
                </c:pt>
              </c:strCache>
            </c:strRef>
          </c:cat>
          <c:val>
            <c:numRef>
              <c:f>'KW x Bundesland x Fach 24vs23'!$L$3:$O$3</c:f>
              <c:numCache>
                <c:formatCode>General</c:formatCode>
                <c:ptCount val="4"/>
                <c:pt idx="0">
                  <c:v>4.68</c:v>
                </c:pt>
                <c:pt idx="1">
                  <c:v>4.53</c:v>
                </c:pt>
                <c:pt idx="2">
                  <c:v>4.96</c:v>
                </c:pt>
                <c:pt idx="3">
                  <c:v>4.6399999999999997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7346-B717-4B5316F180C3}"/>
            </c:ext>
          </c:extLst>
        </c:ser>
        <c:ser>
          <c:idx val="0"/>
          <c:order val="1"/>
          <c:tx>
            <c:strRef>
              <c:f>'KW x Bundesland x Fach 24vs23'!$A$18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595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'KW x Bundesland x Fach 24vs23'!$L$2:$O$2</c:f>
              <c:strCache>
                <c:ptCount val="4"/>
                <c:pt idx="0">
                  <c:v>Anästhesiologie und Intensivmedizin</c:v>
                </c:pt>
                <c:pt idx="1">
                  <c:v>Innere Medizin</c:v>
                </c:pt>
                <c:pt idx="2">
                  <c:v>Orthopädie und Traumatologie</c:v>
                </c:pt>
                <c:pt idx="3">
                  <c:v>Basisausbildung</c:v>
                </c:pt>
              </c:strCache>
            </c:strRef>
          </c:cat>
          <c:val>
            <c:numRef>
              <c:f>'KW x Bundesland x Fach 24vs23'!$L$4:$O$4</c:f>
              <c:numCache>
                <c:formatCode>General</c:formatCode>
                <c:ptCount val="4"/>
                <c:pt idx="0">
                  <c:v>4.25</c:v>
                </c:pt>
                <c:pt idx="1">
                  <c:v>4.3899999999999997</c:v>
                </c:pt>
                <c:pt idx="2">
                  <c:v>4.22</c:v>
                </c:pt>
                <c:pt idx="3" formatCode="0.0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0-7346-B717-4B5316F18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-2120664408"/>
        <c:axId val="-2120661160"/>
      </c:barChart>
      <c:catAx>
        <c:axId val="-2120664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de-DE"/>
          </a:p>
        </c:txPr>
        <c:crossAx val="-2120661160"/>
        <c:crosses val="autoZero"/>
        <c:auto val="1"/>
        <c:lblAlgn val="ctr"/>
        <c:lblOffset val="100"/>
        <c:noMultiLvlLbl val="0"/>
      </c:catAx>
      <c:valAx>
        <c:axId val="-2120661160"/>
        <c:scaling>
          <c:orientation val="minMax"/>
          <c:max val="6"/>
          <c:min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-21206644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>
          <a:latin typeface="Arial"/>
          <a:cs typeface="Arial"/>
        </a:defRPr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695892969059772E-2"/>
          <c:y val="2.7867819374150733E-2"/>
          <c:w val="0.92043577248250896"/>
          <c:h val="0.825611965576320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'KW_ABS 24vs23 nach Bundesland '!$A$1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6BB5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EF-AC4E-B792-CFD30B8E30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EF-AC4E-B792-CFD30B8E30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EF-AC4E-B792-CFD30B8E30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'KW_ABS 24vs23 nach Bundesland '!$L$6:$L$15</c:f>
              <c:strCache>
                <c:ptCount val="10"/>
                <c:pt idx="0">
                  <c:v>1 bis 1.5</c:v>
                </c:pt>
                <c:pt idx="1">
                  <c:v>1.5 bis 2</c:v>
                </c:pt>
                <c:pt idx="2">
                  <c:v>2 bis 2.5</c:v>
                </c:pt>
                <c:pt idx="3">
                  <c:v>2.5 bis 3</c:v>
                </c:pt>
                <c:pt idx="4">
                  <c:v>3 bis 3.5</c:v>
                </c:pt>
                <c:pt idx="5">
                  <c:v>3.5 bis 4</c:v>
                </c:pt>
                <c:pt idx="6">
                  <c:v>4 bis 4.5</c:v>
                </c:pt>
                <c:pt idx="7">
                  <c:v>4.5 bis 5</c:v>
                </c:pt>
                <c:pt idx="8">
                  <c:v>5 bis 5.5</c:v>
                </c:pt>
                <c:pt idx="9">
                  <c:v>5.5 bis 6</c:v>
                </c:pt>
              </c:strCache>
            </c:strRef>
          </c:cat>
          <c:val>
            <c:numRef>
              <c:f>'KW_ABS 24vs23 nach Bundesland '!$I$17:$I$26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4.6153846153846156E-2</c:v>
                </c:pt>
                <c:pt idx="4">
                  <c:v>3.0769230769230771E-2</c:v>
                </c:pt>
                <c:pt idx="5">
                  <c:v>6.1538461538461542E-2</c:v>
                </c:pt>
                <c:pt idx="6">
                  <c:v>0.1076923076923077</c:v>
                </c:pt>
                <c:pt idx="7">
                  <c:v>0.29230769230769232</c:v>
                </c:pt>
                <c:pt idx="8">
                  <c:v>0.18461538461538463</c:v>
                </c:pt>
                <c:pt idx="9">
                  <c:v>0.27692307692307694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8-6943-B332-E7A1E53A76D8}"/>
            </c:ext>
          </c:extLst>
        </c:ser>
        <c:ser>
          <c:idx val="0"/>
          <c:order val="1"/>
          <c:tx>
            <c:strRef>
              <c:f>'KW_ABS 24vs23 nach Bundesland '!$J$1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595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EF-AC4E-B792-CFD30B8E30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EF-AC4E-B792-CFD30B8E30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'KW_ABS 24vs23 nach Bundesland '!$L$6:$L$15</c:f>
              <c:strCache>
                <c:ptCount val="10"/>
                <c:pt idx="0">
                  <c:v>1 bis 1.5</c:v>
                </c:pt>
                <c:pt idx="1">
                  <c:v>1.5 bis 2</c:v>
                </c:pt>
                <c:pt idx="2">
                  <c:v>2 bis 2.5</c:v>
                </c:pt>
                <c:pt idx="3">
                  <c:v>2.5 bis 3</c:v>
                </c:pt>
                <c:pt idx="4">
                  <c:v>3 bis 3.5</c:v>
                </c:pt>
                <c:pt idx="5">
                  <c:v>3.5 bis 4</c:v>
                </c:pt>
                <c:pt idx="6">
                  <c:v>4 bis 4.5</c:v>
                </c:pt>
                <c:pt idx="7">
                  <c:v>4.5 bis 5</c:v>
                </c:pt>
                <c:pt idx="8">
                  <c:v>5 bis 5.5</c:v>
                </c:pt>
                <c:pt idx="9">
                  <c:v>5.5 bis 6</c:v>
                </c:pt>
              </c:strCache>
            </c:strRef>
          </c:cat>
          <c:val>
            <c:numRef>
              <c:f>'KW_ABS 24vs23 nach Bundesland '!$R$17:$R$26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1.6129032258064516E-2</c:v>
                </c:pt>
                <c:pt idx="3">
                  <c:v>3.2258064516129031E-2</c:v>
                </c:pt>
                <c:pt idx="4">
                  <c:v>9.6774193548387094E-2</c:v>
                </c:pt>
                <c:pt idx="5">
                  <c:v>8.0645161290322578E-2</c:v>
                </c:pt>
                <c:pt idx="6">
                  <c:v>0.20967741935483872</c:v>
                </c:pt>
                <c:pt idx="7">
                  <c:v>0.16129032258064516</c:v>
                </c:pt>
                <c:pt idx="8">
                  <c:v>0.30645161290322581</c:v>
                </c:pt>
                <c:pt idx="9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58-6943-B332-E7A1E53A7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973224"/>
        <c:axId val="-2118977192"/>
      </c:barChart>
      <c:catAx>
        <c:axId val="-2118973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de-DE"/>
          </a:p>
        </c:txPr>
        <c:crossAx val="-2118977192"/>
        <c:crosses val="autoZero"/>
        <c:auto val="1"/>
        <c:lblAlgn val="ctr"/>
        <c:lblOffset val="100"/>
        <c:noMultiLvlLbl val="0"/>
      </c:catAx>
      <c:valAx>
        <c:axId val="-21189771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-2118973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42935336110221084"/>
          <c:y val="0.93969939225879362"/>
          <c:w val="0.14129327779557835"/>
          <c:h val="6.0300607741206408E-2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>
          <a:latin typeface="Arial"/>
          <a:cs typeface="Arial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6AB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KWxAusbildungsabschnittxBundesl!$B$60:$B$61</c:f>
              <c:strCache>
                <c:ptCount val="2"/>
                <c:pt idx="0">
                  <c:v>Ausbildung Allgemeinmedizin in Krankenhäusern
(n=29)</c:v>
                </c:pt>
                <c:pt idx="1">
                  <c:v>Ausbildung zum Facharzt Sonderfach
(n=179)</c:v>
                </c:pt>
              </c:strCache>
            </c:strRef>
          </c:cat>
          <c:val>
            <c:numRef>
              <c:f>KWxAusbildungsabschnittxBundesl!$C$60:$C$61</c:f>
              <c:numCache>
                <c:formatCode>0.00</c:formatCode>
                <c:ptCount val="2"/>
                <c:pt idx="0">
                  <c:v>4.3008769034286276</c:v>
                </c:pt>
                <c:pt idx="1">
                  <c:v>4.7646113357527256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3-DF40-8F21-F1DC098AE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664408"/>
        <c:axId val="-2120661160"/>
      </c:barChart>
      <c:catAx>
        <c:axId val="-2120664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de-DE"/>
          </a:p>
        </c:txPr>
        <c:crossAx val="-2120661160"/>
        <c:crosses val="autoZero"/>
        <c:auto val="1"/>
        <c:lblAlgn val="ctr"/>
        <c:lblOffset val="100"/>
        <c:noMultiLvlLbl val="0"/>
      </c:catAx>
      <c:valAx>
        <c:axId val="-2120661160"/>
        <c:scaling>
          <c:orientation val="minMax"/>
          <c:max val="6"/>
          <c:min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de-DE"/>
          </a:p>
        </c:txPr>
        <c:crossAx val="-21206644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>
          <a:latin typeface="Arial"/>
          <a:cs typeface="Arial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695892969059772E-2"/>
          <c:y val="2.7867819374150733E-2"/>
          <c:w val="0.92043577248250896"/>
          <c:h val="0.794329114896868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'KW_ABS 24 vs 23 Ö nach Grösse'!$B$53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6BB5"/>
            </a:solidFill>
          </c:spPr>
          <c:invertIfNegative val="0"/>
          <c:cat>
            <c:strRef>
              <c:f>'KW_ABS 24 vs 23 Ö nach Grösse'!$G$41:$G$50</c:f>
              <c:strCache>
                <c:ptCount val="10"/>
                <c:pt idx="0">
                  <c:v>1 bis 1.5</c:v>
                </c:pt>
                <c:pt idx="1">
                  <c:v>1.5 bis 2</c:v>
                </c:pt>
                <c:pt idx="2">
                  <c:v>2 bis 2.5</c:v>
                </c:pt>
                <c:pt idx="3">
                  <c:v>2.5 bis 3</c:v>
                </c:pt>
                <c:pt idx="4">
                  <c:v>3 bis 3.5</c:v>
                </c:pt>
                <c:pt idx="5">
                  <c:v>3.5 bis 4</c:v>
                </c:pt>
                <c:pt idx="6">
                  <c:v>4 bis 4.5</c:v>
                </c:pt>
                <c:pt idx="7">
                  <c:v>4.5 bis 5</c:v>
                </c:pt>
                <c:pt idx="8">
                  <c:v>5 bis 5.5</c:v>
                </c:pt>
                <c:pt idx="9">
                  <c:v>5.5 bis 6</c:v>
                </c:pt>
              </c:strCache>
            </c:strRef>
          </c:cat>
          <c:val>
            <c:numRef>
              <c:f>'KW_ABS 24 vs 23 Ö nach Grösse'!$I$59:$I$68</c:f>
              <c:numCache>
                <c:formatCode>0.0%</c:formatCode>
                <c:ptCount val="10"/>
                <c:pt idx="0">
                  <c:v>0</c:v>
                </c:pt>
                <c:pt idx="1">
                  <c:v>2.9498525073746312E-3</c:v>
                </c:pt>
                <c:pt idx="2">
                  <c:v>2.9498525073746312E-3</c:v>
                </c:pt>
                <c:pt idx="3">
                  <c:v>8.8495575221238937E-3</c:v>
                </c:pt>
                <c:pt idx="4">
                  <c:v>2.359882005899705E-2</c:v>
                </c:pt>
                <c:pt idx="5">
                  <c:v>3.5398230088495575E-2</c:v>
                </c:pt>
                <c:pt idx="6">
                  <c:v>8.5545722713864306E-2</c:v>
                </c:pt>
                <c:pt idx="7">
                  <c:v>0.16519174041297935</c:v>
                </c:pt>
                <c:pt idx="8">
                  <c:v>0.24778761061946902</c:v>
                </c:pt>
                <c:pt idx="9">
                  <c:v>0.42772861356932151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A9-0E40-830B-514F58BFFA47}"/>
            </c:ext>
          </c:extLst>
        </c:ser>
        <c:ser>
          <c:idx val="0"/>
          <c:order val="1"/>
          <c:tx>
            <c:strRef>
              <c:f>'KW_ABS 24 vs 23 Ö nach Grösse'!$A$3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5956"/>
            </a:solidFill>
          </c:spPr>
          <c:invertIfNegative val="0"/>
          <c:cat>
            <c:strRef>
              <c:f>'KW_ABS 24 vs 23 Ö nach Grösse'!$G$41:$G$50</c:f>
              <c:strCache>
                <c:ptCount val="10"/>
                <c:pt idx="0">
                  <c:v>1 bis 1.5</c:v>
                </c:pt>
                <c:pt idx="1">
                  <c:v>1.5 bis 2</c:v>
                </c:pt>
                <c:pt idx="2">
                  <c:v>2 bis 2.5</c:v>
                </c:pt>
                <c:pt idx="3">
                  <c:v>2.5 bis 3</c:v>
                </c:pt>
                <c:pt idx="4">
                  <c:v>3 bis 3.5</c:v>
                </c:pt>
                <c:pt idx="5">
                  <c:v>3.5 bis 4</c:v>
                </c:pt>
                <c:pt idx="6">
                  <c:v>4 bis 4.5</c:v>
                </c:pt>
                <c:pt idx="7">
                  <c:v>4.5 bis 5</c:v>
                </c:pt>
                <c:pt idx="8">
                  <c:v>5 bis 5.5</c:v>
                </c:pt>
                <c:pt idx="9">
                  <c:v>5.5 bis 6</c:v>
                </c:pt>
              </c:strCache>
            </c:strRef>
          </c:cat>
          <c:val>
            <c:numRef>
              <c:f>'KW_ABS 24 vs 23 Ö nach Grösse'!$I$79:$I$88</c:f>
              <c:numCache>
                <c:formatCode>0.0%</c:formatCode>
                <c:ptCount val="10"/>
                <c:pt idx="0">
                  <c:v>0</c:v>
                </c:pt>
                <c:pt idx="1">
                  <c:v>3.4602076124567475E-3</c:v>
                </c:pt>
                <c:pt idx="2">
                  <c:v>3.4602076124567475E-3</c:v>
                </c:pt>
                <c:pt idx="3">
                  <c:v>2.0761245674740483E-2</c:v>
                </c:pt>
                <c:pt idx="4">
                  <c:v>3.1141868512110725E-2</c:v>
                </c:pt>
                <c:pt idx="5">
                  <c:v>4.1522491349480967E-2</c:v>
                </c:pt>
                <c:pt idx="6">
                  <c:v>5.8823529411764705E-2</c:v>
                </c:pt>
                <c:pt idx="7">
                  <c:v>0.19377162629757785</c:v>
                </c:pt>
                <c:pt idx="8">
                  <c:v>0.31833910034602075</c:v>
                </c:pt>
                <c:pt idx="9">
                  <c:v>0.32871972318339099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A9-0E40-830B-514F58BFF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973224"/>
        <c:axId val="-2118977192"/>
      </c:barChart>
      <c:catAx>
        <c:axId val="-2118973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de-DE"/>
          </a:p>
        </c:txPr>
        <c:crossAx val="-2118977192"/>
        <c:crosses val="autoZero"/>
        <c:auto val="1"/>
        <c:lblAlgn val="ctr"/>
        <c:lblOffset val="100"/>
        <c:noMultiLvlLbl val="0"/>
      </c:catAx>
      <c:valAx>
        <c:axId val="-21189771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de-DE"/>
          </a:p>
        </c:txPr>
        <c:crossAx val="-2118973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2577272727272727"/>
          <c:y val="0.94854314420803787"/>
          <c:w val="0.35694848484848485"/>
          <c:h val="5.1456934022581717E-2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ysClr val="window" lastClr="FFFFFF">
          <a:lumMod val="65000"/>
        </a:sysClr>
      </a:solidFill>
      <a:prstDash val="solid"/>
    </a:ln>
  </c:spPr>
  <c:txPr>
    <a:bodyPr/>
    <a:lstStyle/>
    <a:p>
      <a:pPr>
        <a:defRPr sz="1100">
          <a:latin typeface="Arial"/>
          <a:cs typeface="Arial"/>
        </a:defRPr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695892969059772E-2"/>
          <c:y val="2.7867819374150733E-2"/>
          <c:w val="0.92043577248250896"/>
          <c:h val="0.8005922478329393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'KW_ABS 24 vs 23 Ö nach Grösse'!$B$53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6BB5"/>
            </a:solidFill>
          </c:spPr>
          <c:invertIfNegative val="0"/>
          <c:cat>
            <c:strRef>
              <c:f>'KW_ABS 24 vs 23 Ö nach Grösse'!$G$41:$G$50</c:f>
              <c:strCache>
                <c:ptCount val="10"/>
                <c:pt idx="0">
                  <c:v>1 bis 1.5</c:v>
                </c:pt>
                <c:pt idx="1">
                  <c:v>1.5 bis 2</c:v>
                </c:pt>
                <c:pt idx="2">
                  <c:v>2 bis 2.5</c:v>
                </c:pt>
                <c:pt idx="3">
                  <c:v>2.5 bis 3</c:v>
                </c:pt>
                <c:pt idx="4">
                  <c:v>3 bis 3.5</c:v>
                </c:pt>
                <c:pt idx="5">
                  <c:v>3.5 bis 4</c:v>
                </c:pt>
                <c:pt idx="6">
                  <c:v>4 bis 4.5</c:v>
                </c:pt>
                <c:pt idx="7">
                  <c:v>4.5 bis 5</c:v>
                </c:pt>
                <c:pt idx="8">
                  <c:v>5 bis 5.5</c:v>
                </c:pt>
                <c:pt idx="9">
                  <c:v>5.5 bis 6</c:v>
                </c:pt>
              </c:strCache>
            </c:strRef>
          </c:cat>
          <c:val>
            <c:numRef>
              <c:f>'KW_ABS 24 vs 23 Ö nach Grösse'!$L$59:$L$68</c:f>
              <c:numCache>
                <c:formatCode>0.0%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1.8907563025210083E-2</c:v>
                </c:pt>
                <c:pt idx="4">
                  <c:v>4.2016806722689079E-2</c:v>
                </c:pt>
                <c:pt idx="5">
                  <c:v>7.5630252100840331E-2</c:v>
                </c:pt>
                <c:pt idx="6">
                  <c:v>0.15336134453781514</c:v>
                </c:pt>
                <c:pt idx="7">
                  <c:v>0.30462184873949577</c:v>
                </c:pt>
                <c:pt idx="8">
                  <c:v>0.28151260504201681</c:v>
                </c:pt>
                <c:pt idx="9">
                  <c:v>0.12394957983193278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58-FC41-B46C-D6F0AA66E488}"/>
            </c:ext>
          </c:extLst>
        </c:ser>
        <c:ser>
          <c:idx val="0"/>
          <c:order val="1"/>
          <c:tx>
            <c:strRef>
              <c:f>'KW_ABS 24 vs 23 Ö nach Grösse'!$A$3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5956"/>
            </a:solidFill>
          </c:spPr>
          <c:invertIfNegative val="0"/>
          <c:cat>
            <c:strRef>
              <c:f>'KW_ABS 24 vs 23 Ö nach Grösse'!$G$41:$G$50</c:f>
              <c:strCache>
                <c:ptCount val="10"/>
                <c:pt idx="0">
                  <c:v>1 bis 1.5</c:v>
                </c:pt>
                <c:pt idx="1">
                  <c:v>1.5 bis 2</c:v>
                </c:pt>
                <c:pt idx="2">
                  <c:v>2 bis 2.5</c:v>
                </c:pt>
                <c:pt idx="3">
                  <c:v>2.5 bis 3</c:v>
                </c:pt>
                <c:pt idx="4">
                  <c:v>3 bis 3.5</c:v>
                </c:pt>
                <c:pt idx="5">
                  <c:v>3.5 bis 4</c:v>
                </c:pt>
                <c:pt idx="6">
                  <c:v>4 bis 4.5</c:v>
                </c:pt>
                <c:pt idx="7">
                  <c:v>4.5 bis 5</c:v>
                </c:pt>
                <c:pt idx="8">
                  <c:v>5 bis 5.5</c:v>
                </c:pt>
                <c:pt idx="9">
                  <c:v>5.5 bis 6</c:v>
                </c:pt>
              </c:strCache>
            </c:strRef>
          </c:cat>
          <c:val>
            <c:numRef>
              <c:f>'KW_ABS 24 vs 23 Ö nach Grösse'!$L$79:$L$88</c:f>
              <c:numCache>
                <c:formatCode>0.0%</c:formatCode>
                <c:ptCount val="10"/>
                <c:pt idx="0">
                  <c:v>0</c:v>
                </c:pt>
                <c:pt idx="1">
                  <c:v>2.4271844660194173E-3</c:v>
                </c:pt>
                <c:pt idx="2">
                  <c:v>9.7087378640776691E-3</c:v>
                </c:pt>
                <c:pt idx="3">
                  <c:v>2.1844660194174758E-2</c:v>
                </c:pt>
                <c:pt idx="4">
                  <c:v>2.6699029126213591E-2</c:v>
                </c:pt>
                <c:pt idx="5">
                  <c:v>0.10194174757281553</c:v>
                </c:pt>
                <c:pt idx="6">
                  <c:v>0.23058252427184467</c:v>
                </c:pt>
                <c:pt idx="7">
                  <c:v>0.29126213592233008</c:v>
                </c:pt>
                <c:pt idx="8">
                  <c:v>0.24757281553398058</c:v>
                </c:pt>
                <c:pt idx="9">
                  <c:v>6.7961165048543687E-2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58-FC41-B46C-D6F0AA66E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973224"/>
        <c:axId val="-2118977192"/>
      </c:barChart>
      <c:catAx>
        <c:axId val="-2118973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de-DE"/>
          </a:p>
        </c:txPr>
        <c:crossAx val="-2118977192"/>
        <c:crosses val="autoZero"/>
        <c:auto val="1"/>
        <c:lblAlgn val="ctr"/>
        <c:lblOffset val="100"/>
        <c:noMultiLvlLbl val="0"/>
      </c:catAx>
      <c:valAx>
        <c:axId val="-21189771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de-DE"/>
          </a:p>
        </c:txPr>
        <c:crossAx val="-2118973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6323813131313132"/>
          <c:y val="0.94319863081166277"/>
          <c:w val="0.27352348484848482"/>
          <c:h val="5.6801369188337274E-2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ysClr val="window" lastClr="FFFFFF">
          <a:lumMod val="65000"/>
        </a:sysClr>
      </a:solidFill>
      <a:prstDash val="solid"/>
    </a:ln>
  </c:spPr>
  <c:txPr>
    <a:bodyPr/>
    <a:lstStyle/>
    <a:p>
      <a:pPr>
        <a:defRPr sz="1100">
          <a:latin typeface="Arial"/>
          <a:cs typeface="Arial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34765771933765"/>
          <c:y val="2.5203345541388925E-2"/>
          <c:w val="0.92043577248250896"/>
          <c:h val="0.8068471729708431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'KW_ABS 24 vs 23 Ö nach Grösse'!$B$53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6BB5"/>
            </a:solidFill>
          </c:spPr>
          <c:invertIfNegative val="0"/>
          <c:cat>
            <c:strRef>
              <c:f>'KW_ABS 24 vs 23 Ö nach Grösse'!$G$41:$G$50</c:f>
              <c:strCache>
                <c:ptCount val="10"/>
                <c:pt idx="0">
                  <c:v>1 bis 1.5</c:v>
                </c:pt>
                <c:pt idx="1">
                  <c:v>1.5 bis 2</c:v>
                </c:pt>
                <c:pt idx="2">
                  <c:v>2 bis 2.5</c:v>
                </c:pt>
                <c:pt idx="3">
                  <c:v>2.5 bis 3</c:v>
                </c:pt>
                <c:pt idx="4">
                  <c:v>3 bis 3.5</c:v>
                </c:pt>
                <c:pt idx="5">
                  <c:v>3.5 bis 4</c:v>
                </c:pt>
                <c:pt idx="6">
                  <c:v>4 bis 4.5</c:v>
                </c:pt>
                <c:pt idx="7">
                  <c:v>4.5 bis 5</c:v>
                </c:pt>
                <c:pt idx="8">
                  <c:v>5 bis 5.5</c:v>
                </c:pt>
                <c:pt idx="9">
                  <c:v>5.5 bis 6</c:v>
                </c:pt>
              </c:strCache>
            </c:strRef>
          </c:cat>
          <c:val>
            <c:numRef>
              <c:f>'KW_ABS 24 vs 23 Ö nach Grösse'!$O$59:$O$68</c:f>
              <c:numCache>
                <c:formatCode>0.0%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2.4896265560165973E-2</c:v>
                </c:pt>
                <c:pt idx="4">
                  <c:v>8.7136929460580909E-2</c:v>
                </c:pt>
                <c:pt idx="5">
                  <c:v>0.13692946058091288</c:v>
                </c:pt>
                <c:pt idx="6">
                  <c:v>0.30705394190871371</c:v>
                </c:pt>
                <c:pt idx="7">
                  <c:v>0.30290456431535268</c:v>
                </c:pt>
                <c:pt idx="8">
                  <c:v>0.1037344398340249</c:v>
                </c:pt>
                <c:pt idx="9">
                  <c:v>3.7344398340248962E-2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73-8047-978D-7F13DCA24EAC}"/>
            </c:ext>
          </c:extLst>
        </c:ser>
        <c:ser>
          <c:idx val="0"/>
          <c:order val="1"/>
          <c:tx>
            <c:strRef>
              <c:f>'KW_ABS 24 vs 23 Ö nach Grösse'!$A$3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5956"/>
            </a:solidFill>
          </c:spPr>
          <c:invertIfNegative val="0"/>
          <c:cat>
            <c:strRef>
              <c:f>'KW_ABS 24 vs 23 Ö nach Grösse'!$G$41:$G$50</c:f>
              <c:strCache>
                <c:ptCount val="10"/>
                <c:pt idx="0">
                  <c:v>1 bis 1.5</c:v>
                </c:pt>
                <c:pt idx="1">
                  <c:v>1.5 bis 2</c:v>
                </c:pt>
                <c:pt idx="2">
                  <c:v>2 bis 2.5</c:v>
                </c:pt>
                <c:pt idx="3">
                  <c:v>2.5 bis 3</c:v>
                </c:pt>
                <c:pt idx="4">
                  <c:v>3 bis 3.5</c:v>
                </c:pt>
                <c:pt idx="5">
                  <c:v>3.5 bis 4</c:v>
                </c:pt>
                <c:pt idx="6">
                  <c:v>4 bis 4.5</c:v>
                </c:pt>
                <c:pt idx="7">
                  <c:v>4.5 bis 5</c:v>
                </c:pt>
                <c:pt idx="8">
                  <c:v>5 bis 5.5</c:v>
                </c:pt>
                <c:pt idx="9">
                  <c:v>5.5 bis 6</c:v>
                </c:pt>
              </c:strCache>
            </c:strRef>
          </c:cat>
          <c:val>
            <c:numRef>
              <c:f>'KW_ABS 24 vs 23 Ö nach Grösse'!$O$79:$O$88</c:f>
              <c:numCache>
                <c:formatCode>0.0%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4.4247787610619468E-3</c:v>
                </c:pt>
                <c:pt idx="3">
                  <c:v>2.2123893805309734E-2</c:v>
                </c:pt>
                <c:pt idx="4">
                  <c:v>0.12389380530973451</c:v>
                </c:pt>
                <c:pt idx="5">
                  <c:v>0.15486725663716813</c:v>
                </c:pt>
                <c:pt idx="6">
                  <c:v>0.26106194690265488</c:v>
                </c:pt>
                <c:pt idx="7">
                  <c:v>0.26106194690265488</c:v>
                </c:pt>
                <c:pt idx="8">
                  <c:v>0.1415929203539823</c:v>
                </c:pt>
                <c:pt idx="9">
                  <c:v>3.0973451327433628E-2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73-8047-978D-7F13DCA24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973224"/>
        <c:axId val="-2118977192"/>
      </c:barChart>
      <c:catAx>
        <c:axId val="-2118973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de-DE"/>
          </a:p>
        </c:txPr>
        <c:crossAx val="-2118977192"/>
        <c:crosses val="autoZero"/>
        <c:auto val="1"/>
        <c:lblAlgn val="ctr"/>
        <c:lblOffset val="100"/>
        <c:noMultiLvlLbl val="0"/>
      </c:catAx>
      <c:valAx>
        <c:axId val="-21189771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700"/>
            </a:pPr>
            <a:endParaRPr lang="de-DE"/>
          </a:p>
        </c:txPr>
        <c:crossAx val="-2118973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2600353535353538"/>
          <c:y val="0.92657161150512213"/>
          <c:w val="0.34799267676767676"/>
          <c:h val="6.7173463356973995E-2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ysClr val="window" lastClr="FFFFFF">
          <a:lumMod val="65000"/>
        </a:sysClr>
      </a:solidFill>
      <a:prstDash val="solid"/>
    </a:ln>
  </c:spPr>
  <c:txPr>
    <a:bodyPr/>
    <a:lstStyle/>
    <a:p>
      <a:pPr>
        <a:defRPr sz="1100">
          <a:latin typeface="Arial"/>
          <a:cs typeface="Arial"/>
        </a:defRPr>
      </a:pPr>
      <a:endParaRPr lang="de-D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30.09.2024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30.09.2024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50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211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3456D-CABE-3F7E-2997-E8C00630D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A3C513E-FE43-0E1D-5941-1EE6D3134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C6DBDE3-F314-05E7-85AE-857087955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2930D5-6525-9A4A-36FE-3A9D53ACC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896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090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D1EA5-CB3B-8C83-1E58-37FCEE82B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7BDB91F-FD4C-B7A7-4DCE-263031BBF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AFC0A7-E0E4-F599-7536-887E00540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59FB16-3B6E-382C-A377-4F29040F5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234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249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 dirty="0"/>
              <a:t>Ausbildungsevaluierung 2023</a:t>
            </a:r>
            <a:endParaRPr lang="de-CH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53360" y="288538"/>
            <a:ext cx="4404769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r>
              <a:rPr lang="de-DE" sz="1200" b="1" dirty="0"/>
              <a:t>Department Health Sciences and Technology (D-HEST) </a:t>
            </a:r>
          </a:p>
          <a:p>
            <a:r>
              <a:rPr lang="de-DE" sz="1200" b="1" dirty="0"/>
              <a:t>Consumer </a:t>
            </a:r>
            <a:r>
              <a:rPr lang="de-DE" sz="1200" b="1" dirty="0" err="1"/>
              <a:t>Behavior</a:t>
            </a:r>
            <a:r>
              <a:rPr lang="de-DE" sz="1200" b="1" dirty="0"/>
              <a:t> CB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3960-5275-0042-947B-7EFB67EB0A78}" type="datetime1">
              <a:rPr lang="de-CH" noProof="0" smtClean="0"/>
              <a:t>30.09.2024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Department Health Sciences and Technology (D-HEST)  
Consumer Behavior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7798-2994-7C4A-892E-C3145FF513F0}" type="datetime1">
              <a:rPr lang="de-CH" noProof="0" smtClean="0"/>
              <a:t>30.09.2024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Department Health Sciences and Technology (D-HEST)  
Consumer Behavior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4306-2895-6346-B2BB-B3BD4DAA9D5B}" type="datetime1">
              <a:rPr lang="de-CH" noProof="0" smtClean="0"/>
              <a:t>30.09.2024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Department Health Sciences and Technology (D-HEST)  
Consumer Behavior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17B-23DF-3C4A-9356-7ADA848AFF44}" type="datetime1">
              <a:rPr lang="de-CH" noProof="0" smtClean="0"/>
              <a:t>30.09.2024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Department Health Sciences and Technology (D-HEST)  
Consumer Behavior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5AAD-AC10-AD42-84C7-B6A60FEE6F16}" type="datetime1">
              <a:rPr lang="de-CH" noProof="0" smtClean="0"/>
              <a:t>30.09.2024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Department Health Sciences and Technology (D-HEST)  
Consumer Behavior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3FCA-AFA4-4F4A-AE0B-B28EB54D5E22}" type="datetime1">
              <a:rPr lang="de-CH" noProof="0" smtClean="0"/>
              <a:t>30.09.2024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Department Health Sciences and Technology (D-HEST)  
Consumer Behavior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de-DE" noProof="0"/>
              <a:t>Tabelle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2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48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rgbClr val="72791C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2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rgbClr val="007A96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1A6D-1265-5243-BB84-76FDD04CC90B}" type="datetime1">
              <a:rPr lang="de-CH" noProof="0" smtClean="0"/>
              <a:t>30.09.2024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Department Health Sciences and Technology (D-HEST)  
Consumer Behavior CB 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5317-0E90-604E-8B7E-47F90A5BF5A7}" type="datetime1">
              <a:rPr lang="de-CH" noProof="0" smtClean="0"/>
              <a:t>30.09.2024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Department Health Sciences and Technology (D-HEST)  
Consumer Behavior CB 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68-75E4-0D46-9A0A-E13564E1630C}" type="datetime1">
              <a:rPr lang="de-CH" noProof="0" smtClean="0"/>
              <a:t>30.09.2024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Department Health Sciences and Technology (D-HEST)  
Consumer Behavior CB 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B3EC4B-14BB-F542-B2E9-94A638D4D7B9}" type="datetime1">
              <a:rPr lang="de-CH" noProof="0" smtClean="0"/>
              <a:t>30.09.2024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Department Health Sciences and Technology (D-HEST)  
Consumer Behavior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‹Nr.›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36AC34C-241F-AB43-A8B9-6F4FB17B0ADD}" type="datetime1">
              <a:rPr lang="de-CH" noProof="0" smtClean="0"/>
              <a:t>30.09.2024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Department Health Sciences and Technology (D-HEST)  
Consumer Behavior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4547"/>
            <a:ext cx="12192000" cy="3060991"/>
          </a:xfrm>
          <a:solidFill>
            <a:srgbClr val="1F407A"/>
          </a:solidFill>
        </p:spPr>
        <p:txBody>
          <a:bodyPr/>
          <a:lstStyle/>
          <a:p>
            <a:r>
              <a:rPr lang="de-CH" b="1" dirty="0"/>
              <a:t>Resultate der Ausbildungsevaluierung 2024 </a:t>
            </a:r>
            <a:br>
              <a:rPr lang="de-CH" b="1" dirty="0"/>
            </a:br>
            <a:r>
              <a:rPr lang="de-CH" sz="2800" dirty="0"/>
              <a:t>Bundesland Kärnten</a:t>
            </a:r>
            <a:br>
              <a:rPr lang="de-CH" dirty="0"/>
            </a:b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04588" y="316800"/>
            <a:ext cx="3636963" cy="360000"/>
          </a:xfrm>
        </p:spPr>
        <p:txBody>
          <a:bodyPr/>
          <a:lstStyle/>
          <a:p>
            <a:r>
              <a:rPr lang="de-DE" sz="1050" b="1" dirty="0"/>
              <a:t>Department </a:t>
            </a:r>
            <a:r>
              <a:rPr lang="de-DE" sz="1050" b="1" dirty="0" err="1"/>
              <a:t>Health</a:t>
            </a:r>
            <a:r>
              <a:rPr lang="de-DE" sz="1050" b="1" dirty="0"/>
              <a:t> </a:t>
            </a:r>
            <a:r>
              <a:rPr lang="de-DE" sz="1050" b="1" dirty="0" err="1"/>
              <a:t>Sciences</a:t>
            </a:r>
            <a:r>
              <a:rPr lang="de-DE" sz="1050" b="1" dirty="0"/>
              <a:t> </a:t>
            </a:r>
            <a:r>
              <a:rPr lang="de-DE" sz="1050" b="1" dirty="0" err="1"/>
              <a:t>and</a:t>
            </a:r>
            <a:r>
              <a:rPr lang="de-DE" sz="1050" b="1" dirty="0"/>
              <a:t> Technology (D-HEST) </a:t>
            </a:r>
          </a:p>
          <a:p>
            <a:r>
              <a:rPr lang="de-DE" sz="1050" b="1" dirty="0"/>
              <a:t>Consumer </a:t>
            </a:r>
            <a:r>
              <a:rPr lang="de-DE" sz="1050" b="1" dirty="0" err="1"/>
              <a:t>Behavior</a:t>
            </a:r>
            <a:r>
              <a:rPr lang="de-DE" sz="1050" b="1" dirty="0"/>
              <a:t> CB</a:t>
            </a:r>
            <a:endParaRPr lang="de-CH" sz="105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B5AE99-4D7B-4F3E-1147-E4C814051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5538"/>
            <a:ext cx="12192000" cy="18524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47B5B9E-BDEA-C83E-F95F-71A95228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515" y="136098"/>
            <a:ext cx="1560815" cy="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97B63-7624-89D8-0B14-2EDAAB559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7EB14-7819-7EDF-179B-0B049109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422756"/>
            <a:ext cx="10728325" cy="605309"/>
          </a:xfrm>
        </p:spPr>
        <p:txBody>
          <a:bodyPr/>
          <a:lstStyle/>
          <a:p>
            <a:r>
              <a:rPr lang="en-US" sz="2800" b="1" dirty="0" err="1"/>
              <a:t>Vergleich</a:t>
            </a:r>
            <a:r>
              <a:rPr lang="en-US" sz="2800" b="1" dirty="0"/>
              <a:t> 2024 </a:t>
            </a:r>
            <a:r>
              <a:rPr lang="en-US" sz="2800" b="1" dirty="0" err="1"/>
              <a:t>mit</a:t>
            </a:r>
            <a:r>
              <a:rPr lang="en-US" sz="2800" b="1" dirty="0"/>
              <a:t> 2023 – </a:t>
            </a:r>
            <a:r>
              <a:rPr lang="en-US" sz="2800" b="1" dirty="0" err="1"/>
              <a:t>Verteilung</a:t>
            </a:r>
            <a:r>
              <a:rPr lang="en-US" sz="2800" b="1" dirty="0"/>
              <a:t> </a:t>
            </a:r>
            <a:r>
              <a:rPr lang="en-US" sz="2800" b="1" dirty="0" err="1"/>
              <a:t>Kennwert</a:t>
            </a:r>
            <a:r>
              <a:rPr lang="en-US" sz="2800" b="1" dirty="0"/>
              <a:t> für das </a:t>
            </a:r>
            <a:r>
              <a:rPr lang="en-US" sz="2800" b="1" dirty="0" err="1"/>
              <a:t>Bundesland</a:t>
            </a:r>
            <a:r>
              <a:rPr lang="en-US" sz="2800" b="1" dirty="0"/>
              <a:t> Kärnten</a:t>
            </a:r>
            <a:br>
              <a:rPr lang="de-CH" sz="3600" dirty="0"/>
            </a:b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4E25DF-30DF-C158-E5C2-5AFA67A2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F95F09-A058-4621-7EEA-DC445A10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10</a:t>
            </a:fld>
            <a:endParaRPr lang="de-CH" sz="1050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309365-025A-D6F6-E5EC-ADA07ED68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A66638EA-E143-4AD8-E101-DEF6FFA4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700" y="5925313"/>
            <a:ext cx="3218881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69" tIns="49785" rIns="99569" bIns="49785">
            <a:spAutoFit/>
          </a:bodyPr>
          <a:lstStyle/>
          <a:p>
            <a:pPr defTabSz="995363" eaLnBrk="1" hangingPunct="1"/>
            <a:r>
              <a:rPr lang="de-CH" sz="1100" i="1" dirty="0">
                <a:latin typeface="+mn-lt"/>
              </a:rPr>
              <a:t>Untersuchungseinheit: Ausbildungsstätten</a:t>
            </a:r>
            <a:endParaRPr lang="de-DE" sz="1100" i="1" dirty="0">
              <a:latin typeface="+mn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770648D-86F2-0008-99AA-5AD2A97154CA}"/>
              </a:ext>
            </a:extLst>
          </p:cNvPr>
          <p:cNvSpPr txBox="1"/>
          <p:nvPr/>
        </p:nvSpPr>
        <p:spPr>
          <a:xfrm>
            <a:off x="7571700" y="6276223"/>
            <a:ext cx="4193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Kennwert: gewichteter Mittelwert über alle Dimensionen</a:t>
            </a:r>
            <a:endParaRPr lang="de-CH" sz="1000" dirty="0"/>
          </a:p>
        </p:txBody>
      </p:sp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2BCDD772-3F62-634C-87EA-84960B60A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032536"/>
              </p:ext>
            </p:extLst>
          </p:nvPr>
        </p:nvGraphicFramePr>
        <p:xfrm>
          <a:off x="553207" y="1401677"/>
          <a:ext cx="9753125" cy="452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587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0"/>
            <a:ext cx="10728325" cy="900000"/>
          </a:xfrm>
        </p:spPr>
        <p:txBody>
          <a:bodyPr/>
          <a:lstStyle/>
          <a:p>
            <a:br>
              <a:rPr lang="en-US" sz="2800" b="1" dirty="0"/>
            </a:br>
            <a:r>
              <a:rPr lang="en-US" sz="2800" b="1" dirty="0" err="1"/>
              <a:t>Kennwert</a:t>
            </a:r>
            <a:r>
              <a:rPr lang="en-US" sz="2800" b="1" dirty="0"/>
              <a:t> </a:t>
            </a:r>
            <a:r>
              <a:rPr lang="en-US" sz="2800" b="1" dirty="0" err="1"/>
              <a:t>nach</a:t>
            </a:r>
            <a:r>
              <a:rPr lang="en-US" sz="2800" b="1" dirty="0"/>
              <a:t> </a:t>
            </a:r>
            <a:r>
              <a:rPr lang="en-US" sz="2800" b="1" dirty="0" err="1"/>
              <a:t>Ausbildungsabschnitt</a:t>
            </a:r>
            <a:r>
              <a:rPr lang="en-US" sz="2800" b="1" dirty="0"/>
              <a:t> (AM in </a:t>
            </a:r>
            <a:r>
              <a:rPr lang="en-US" sz="2800" b="1" dirty="0" err="1"/>
              <a:t>Spitälern</a:t>
            </a:r>
            <a:r>
              <a:rPr lang="en-US" sz="2800" b="1" dirty="0"/>
              <a:t> vs. </a:t>
            </a:r>
            <a:r>
              <a:rPr lang="en-US" sz="2800" b="1" dirty="0" err="1"/>
              <a:t>Facharztausbildung</a:t>
            </a:r>
            <a:r>
              <a:rPr lang="en-US" sz="2800" b="1" dirty="0"/>
              <a:t>) für das </a:t>
            </a:r>
            <a:r>
              <a:rPr lang="en-US" sz="2800" b="1" dirty="0" err="1"/>
              <a:t>Bundesland</a:t>
            </a:r>
            <a:r>
              <a:rPr lang="en-US" sz="2800" b="1" dirty="0"/>
              <a:t> Kärnten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11</a:t>
            </a:fld>
            <a:endParaRPr lang="de-CH" sz="1050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21270B-B4E3-25A7-66B8-23812BB29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EEDE455B-E40C-0EF0-004D-7149CDF91F29}"/>
              </a:ext>
            </a:extLst>
          </p:cNvPr>
          <p:cNvSpPr txBox="1"/>
          <p:nvPr/>
        </p:nvSpPr>
        <p:spPr>
          <a:xfrm>
            <a:off x="7867295" y="6149355"/>
            <a:ext cx="4193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Kennwert: gewichteter Mittelwert über alle Dimensionen</a:t>
            </a:r>
            <a:endParaRPr lang="de-CH" sz="1000" dirty="0"/>
          </a:p>
        </p:txBody>
      </p:sp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BDD8E9E3-8573-5141-9E2F-3E04299A9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230003"/>
              </p:ext>
            </p:extLst>
          </p:nvPr>
        </p:nvGraphicFramePr>
        <p:xfrm>
          <a:off x="2027110" y="1428750"/>
          <a:ext cx="7134307" cy="459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215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EE231-D49F-A14E-C9C7-E4BD31BA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B46A2-96F2-C27C-A8E5-21049CFB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1957"/>
            <a:ext cx="10728325" cy="605309"/>
          </a:xfrm>
        </p:spPr>
        <p:txBody>
          <a:bodyPr/>
          <a:lstStyle/>
          <a:p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Zufriedenheit mit dem Zeitmanagement nach Bundesland</a:t>
            </a:r>
            <a:br>
              <a:rPr lang="de-CH" sz="3600" dirty="0"/>
            </a:b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3719-7AEC-91F5-B9DB-41204669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E79E21-ED7C-FD75-B29D-B2239C28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12</a:t>
            </a:fld>
            <a:endParaRPr lang="de-CH" sz="1050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60434A-697B-ABE6-DD50-87A4E3DFE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1D0199-2EAD-CD10-B6AD-6F3C4332A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7" y="694236"/>
            <a:ext cx="9645540" cy="55319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821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FB5D6-8969-3917-1B0A-3E5D6CD9C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926CD-AA21-C7F1-714B-298317C2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60" y="2529000"/>
            <a:ext cx="10728325" cy="900000"/>
          </a:xfrm>
        </p:spPr>
        <p:txBody>
          <a:bodyPr/>
          <a:lstStyle/>
          <a:p>
            <a:pPr algn="ctr"/>
            <a:r>
              <a:rPr lang="de-CH" b="1" dirty="0"/>
              <a:t>Ergebnisse der Umfrage auf Landesebene Österreich</a:t>
            </a:r>
            <a:endParaRPr lang="de-CH" b="1" i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B8B46D-35A5-F9B4-A879-B0815B26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1513B0-1A07-49A2-EEB3-23516EC6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13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BEF92B-BBE6-22DB-47FA-272BB3AE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5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2CFE3-E4E8-9C16-5A8D-B0AE6685C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6388A-87A9-7F1A-FC05-5769B05A0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422756"/>
            <a:ext cx="10728325" cy="605309"/>
          </a:xfrm>
        </p:spPr>
        <p:txBody>
          <a:bodyPr/>
          <a:lstStyle/>
          <a:p>
            <a:r>
              <a:rPr lang="en-US" sz="2800" b="1" dirty="0" err="1"/>
              <a:t>Vergleich</a:t>
            </a:r>
            <a:r>
              <a:rPr lang="en-US" sz="2800" b="1" dirty="0"/>
              <a:t> 2024 </a:t>
            </a:r>
            <a:r>
              <a:rPr lang="en-US" sz="2800" b="1" dirty="0" err="1"/>
              <a:t>mit</a:t>
            </a:r>
            <a:r>
              <a:rPr lang="en-US" sz="2800" b="1" dirty="0"/>
              <a:t> 2023 – </a:t>
            </a:r>
            <a:r>
              <a:rPr lang="en-US" sz="2800" b="1" dirty="0" err="1"/>
              <a:t>Verteilung</a:t>
            </a:r>
            <a:r>
              <a:rPr lang="en-US" sz="2800" b="1" dirty="0"/>
              <a:t> </a:t>
            </a:r>
            <a:r>
              <a:rPr lang="en-US" sz="2800" b="1" dirty="0" err="1"/>
              <a:t>Kennwert</a:t>
            </a:r>
            <a:r>
              <a:rPr lang="en-US" sz="2800" b="1" dirty="0"/>
              <a:t> </a:t>
            </a:r>
            <a:r>
              <a:rPr lang="de-CH" sz="2800" b="1" dirty="0"/>
              <a:t>Österreich nach </a:t>
            </a:r>
            <a:r>
              <a:rPr lang="de-CH" sz="2800" b="1" dirty="0" err="1"/>
              <a:t>Grö</a:t>
            </a:r>
            <a:r>
              <a:rPr lang="en-US" sz="2800" b="1" dirty="0" err="1"/>
              <a:t>ß</a:t>
            </a:r>
            <a:r>
              <a:rPr lang="de-CH" sz="2800" b="1" dirty="0" err="1"/>
              <a:t>e</a:t>
            </a:r>
            <a:r>
              <a:rPr lang="de-CH" sz="2800" b="1" dirty="0"/>
              <a:t> der Ausbildungsstätte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8401A4-B385-4A11-872E-609FF0CD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7F743A-C8DC-5090-54E1-DB5A5799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14</a:t>
            </a:fld>
            <a:endParaRPr lang="de-CH" sz="1050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DCB0C72-1E12-FE04-0EFD-826817D0F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2534CF17-A9C2-C537-24BB-62C92C633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818" y="5869539"/>
            <a:ext cx="3218881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69" tIns="49785" rIns="99569" bIns="49785">
            <a:spAutoFit/>
          </a:bodyPr>
          <a:lstStyle/>
          <a:p>
            <a:pPr defTabSz="995363" eaLnBrk="1" hangingPunct="1"/>
            <a:r>
              <a:rPr lang="de-CH" sz="1100" i="1" dirty="0">
                <a:latin typeface="+mn-lt"/>
              </a:rPr>
              <a:t>Untersuchungseinheit: Ausbildungsstätten</a:t>
            </a:r>
            <a:endParaRPr lang="de-DE" sz="1100" i="1" dirty="0">
              <a:latin typeface="+mn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9EAEC24-6630-DC23-6775-13AE4C9E767D}"/>
              </a:ext>
            </a:extLst>
          </p:cNvPr>
          <p:cNvSpPr txBox="1"/>
          <p:nvPr/>
        </p:nvSpPr>
        <p:spPr>
          <a:xfrm>
            <a:off x="7571700" y="6276223"/>
            <a:ext cx="4193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Kennwert: gewichteter Mittelwert über alle Dimensionen</a:t>
            </a:r>
            <a:endParaRPr lang="de-CH" sz="1000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7ABA9BD2-2784-BF46-990C-2D0E780F5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597219"/>
              </p:ext>
            </p:extLst>
          </p:nvPr>
        </p:nvGraphicFramePr>
        <p:xfrm>
          <a:off x="161736" y="1808739"/>
          <a:ext cx="3960000" cy="40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6793A61A-AB23-8749-BA65-3B3EDD863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696095"/>
              </p:ext>
            </p:extLst>
          </p:nvPr>
        </p:nvGraphicFramePr>
        <p:xfrm>
          <a:off x="4121245" y="1808739"/>
          <a:ext cx="3960000" cy="40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84921640-118C-8141-8A02-9C9D3323C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782461"/>
              </p:ext>
            </p:extLst>
          </p:nvPr>
        </p:nvGraphicFramePr>
        <p:xfrm>
          <a:off x="8080754" y="1808739"/>
          <a:ext cx="3960000" cy="40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DB897830-8BE2-FF10-F069-E16EE38F05E4}"/>
              </a:ext>
            </a:extLst>
          </p:cNvPr>
          <p:cNvSpPr txBox="1"/>
          <p:nvPr/>
        </p:nvSpPr>
        <p:spPr>
          <a:xfrm>
            <a:off x="600352" y="1514942"/>
            <a:ext cx="314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1-3 Ärztinnen und Ärzte in Ausbildung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470B5C3-09B7-C6F6-895A-6399DA122DBD}"/>
              </a:ext>
            </a:extLst>
          </p:cNvPr>
          <p:cNvSpPr txBox="1"/>
          <p:nvPr/>
        </p:nvSpPr>
        <p:spPr>
          <a:xfrm>
            <a:off x="4524651" y="1531740"/>
            <a:ext cx="314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4-10 Ärztinnen und Ärzte in Ausbildung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0FCC3BE-55C9-3421-CA77-914416936291}"/>
              </a:ext>
            </a:extLst>
          </p:cNvPr>
          <p:cNvSpPr txBox="1"/>
          <p:nvPr/>
        </p:nvSpPr>
        <p:spPr>
          <a:xfrm>
            <a:off x="8204355" y="1538920"/>
            <a:ext cx="3712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11 und mehr  Ärztinnen und Ärzte in Ausbildung</a:t>
            </a:r>
          </a:p>
        </p:txBody>
      </p:sp>
    </p:spTree>
    <p:extLst>
      <p:ext uri="{BB962C8B-B14F-4D97-AF65-F5344CB8AC3E}">
        <p14:creationId xmlns:p14="http://schemas.microsoft.com/office/powerpoint/2010/main" val="197937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411889"/>
            <a:ext cx="10728325" cy="900000"/>
          </a:xfrm>
        </p:spPr>
        <p:txBody>
          <a:bodyPr/>
          <a:lstStyle/>
          <a:p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Die am besten beurteilten Fächer 2024 in Österreich</a:t>
            </a:r>
            <a:b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(Kennwert</a:t>
            </a:r>
            <a:r>
              <a:rPr lang="de-CH" sz="2800" b="1" dirty="0">
                <a:solidFill>
                  <a:prstClr val="black"/>
                </a:solidFill>
                <a:latin typeface="Arial"/>
              </a:rPr>
              <a:t>)</a:t>
            </a:r>
            <a:endParaRPr lang="de-CH" sz="2800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15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21270B-B4E3-25A7-66B8-23812BB2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AEDC1D8-FD00-7FD0-F874-5DAA41B3203A}"/>
              </a:ext>
            </a:extLst>
          </p:cNvPr>
          <p:cNvSpPr txBox="1"/>
          <p:nvPr/>
        </p:nvSpPr>
        <p:spPr>
          <a:xfrm>
            <a:off x="7257695" y="5977057"/>
            <a:ext cx="3879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 beachten: Fächer mit weniger als 5 ABS wurden für diese Folie </a:t>
            </a:r>
            <a:r>
              <a:rPr lang="de-DE" sz="1100" i="1" dirty="0">
                <a:solidFill>
                  <a:prstClr val="black"/>
                </a:solidFill>
                <a:latin typeface="Arial"/>
              </a:rPr>
              <a:t>nicht miteinbezogen.</a:t>
            </a:r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9250E78-75FC-BE87-8DB4-9869F0066E41}"/>
              </a:ext>
            </a:extLst>
          </p:cNvPr>
          <p:cNvSpPr txBox="1"/>
          <p:nvPr/>
        </p:nvSpPr>
        <p:spPr>
          <a:xfrm>
            <a:off x="7257695" y="6446111"/>
            <a:ext cx="4193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Kennwert: gewichteter Mittelwert über alle Dimensionen</a:t>
            </a:r>
            <a:endParaRPr lang="de-CH" sz="1000" dirty="0"/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D4AA87FC-E9D5-D844-ABF9-065A0A545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67241"/>
              </p:ext>
            </p:extLst>
          </p:nvPr>
        </p:nvGraphicFramePr>
        <p:xfrm>
          <a:off x="554523" y="1272047"/>
          <a:ext cx="10181328" cy="4705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654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2471F-B693-FD77-8ADB-90D2BAED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5E0A7-E4A0-A749-889D-2BB5DD32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411889"/>
            <a:ext cx="10728325" cy="900000"/>
          </a:xfrm>
        </p:spPr>
        <p:txBody>
          <a:bodyPr/>
          <a:lstStyle/>
          <a:p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Die am tiefsten beurteilten Fächer 2024 in Österreich (Kennwert</a:t>
            </a:r>
            <a:r>
              <a:rPr lang="de-CH" sz="2800" b="1" dirty="0">
                <a:solidFill>
                  <a:prstClr val="black"/>
                </a:solidFill>
                <a:latin typeface="Arial"/>
              </a:rPr>
              <a:t>)</a:t>
            </a:r>
            <a:endParaRPr lang="de-CH" sz="2800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4F24C-7A85-6BB0-42CC-5586EFC4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A6439E-68E7-3399-E220-A52B3FFA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16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A34B0D-4F53-4460-0D1F-631F0E40E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1361BE2-5936-80B0-A9F4-62E77AF6D4F0}"/>
              </a:ext>
            </a:extLst>
          </p:cNvPr>
          <p:cNvSpPr txBox="1"/>
          <p:nvPr/>
        </p:nvSpPr>
        <p:spPr>
          <a:xfrm>
            <a:off x="7257695" y="5977057"/>
            <a:ext cx="3879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 beachten: Fächer mit weniger als 5 ABS wurden für diese Folie </a:t>
            </a:r>
            <a:r>
              <a:rPr lang="de-DE" sz="1100" i="1" dirty="0">
                <a:solidFill>
                  <a:prstClr val="black"/>
                </a:solidFill>
                <a:latin typeface="Arial"/>
              </a:rPr>
              <a:t>nicht miteinbezogen.</a:t>
            </a:r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D9FB522-AEF4-5E8B-696D-553934DA1EFC}"/>
              </a:ext>
            </a:extLst>
          </p:cNvPr>
          <p:cNvSpPr txBox="1"/>
          <p:nvPr/>
        </p:nvSpPr>
        <p:spPr>
          <a:xfrm>
            <a:off x="7257695" y="6446111"/>
            <a:ext cx="4193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Kennwert: gewichteter Mittelwert über alle Dimensionen</a:t>
            </a:r>
            <a:endParaRPr lang="de-CH" sz="1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825D0E8-488A-9349-88F2-5B499F209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202922"/>
              </p:ext>
            </p:extLst>
          </p:nvPr>
        </p:nvGraphicFramePr>
        <p:xfrm>
          <a:off x="622886" y="1188720"/>
          <a:ext cx="9803067" cy="473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231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75183-4CFE-4F19-79FC-EBF13C3BB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D3C96-2578-E955-C119-FE06FC76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411889"/>
            <a:ext cx="10728325" cy="900000"/>
          </a:xfrm>
        </p:spPr>
        <p:txBody>
          <a:bodyPr/>
          <a:lstStyle/>
          <a:p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Beurteilung Ordinationen vs. Spitäler (Kennwert</a:t>
            </a:r>
            <a:r>
              <a:rPr lang="de-CH" sz="2800" b="1" dirty="0">
                <a:solidFill>
                  <a:prstClr val="black"/>
                </a:solidFill>
                <a:latin typeface="Arial"/>
              </a:rPr>
              <a:t>) in Österreich</a:t>
            </a:r>
            <a:endParaRPr lang="de-CH" sz="2800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3423F2-D905-F275-84F6-B34D85FA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AD89C3-2C35-C16A-6B04-8C2E71F1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17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5C3373C-6DB4-764D-7DC8-403DC0DB5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04846B5-E587-419A-7BD7-08770003AD1A}"/>
              </a:ext>
            </a:extLst>
          </p:cNvPr>
          <p:cNvSpPr txBox="1"/>
          <p:nvPr/>
        </p:nvSpPr>
        <p:spPr>
          <a:xfrm>
            <a:off x="799726" y="5926157"/>
            <a:ext cx="4193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Kennwert: gewichteter Mittelwert über alle Dimensionen</a:t>
            </a:r>
            <a:endParaRPr lang="de-CH" sz="1000" dirty="0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236C689A-139E-DE4F-97DC-B41512D8A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452165"/>
              </p:ext>
            </p:extLst>
          </p:nvPr>
        </p:nvGraphicFramePr>
        <p:xfrm>
          <a:off x="731837" y="1311889"/>
          <a:ext cx="598794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3F771951-52CE-29BC-8F2A-57052F6F8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480895"/>
              </p:ext>
            </p:extLst>
          </p:nvPr>
        </p:nvGraphicFramePr>
        <p:xfrm>
          <a:off x="7046692" y="2709373"/>
          <a:ext cx="4766080" cy="1459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888">
                  <a:extLst>
                    <a:ext uri="{9D8B030D-6E8A-4147-A177-3AD203B41FA5}">
                      <a16:colId xmlns:a16="http://schemas.microsoft.com/office/drawing/2014/main" val="1941639523"/>
                    </a:ext>
                  </a:extLst>
                </a:gridCol>
                <a:gridCol w="863234">
                  <a:extLst>
                    <a:ext uri="{9D8B030D-6E8A-4147-A177-3AD203B41FA5}">
                      <a16:colId xmlns:a16="http://schemas.microsoft.com/office/drawing/2014/main" val="3450741903"/>
                    </a:ext>
                  </a:extLst>
                </a:gridCol>
                <a:gridCol w="791294">
                  <a:extLst>
                    <a:ext uri="{9D8B030D-6E8A-4147-A177-3AD203B41FA5}">
                      <a16:colId xmlns:a16="http://schemas.microsoft.com/office/drawing/2014/main" val="811944749"/>
                    </a:ext>
                  </a:extLst>
                </a:gridCol>
              </a:tblGrid>
              <a:tr h="590250">
                <a:tc>
                  <a:txBody>
                    <a:bodyPr/>
                    <a:lstStyle/>
                    <a:p>
                      <a:pPr algn="l" fontAlgn="b"/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Ärzte/innen in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Ausbildung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72000" marR="72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Rücklauf 2024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Rücklauf 2023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42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Ordinationen / Lehrgruppenpraxen</a:t>
                      </a:r>
                    </a:p>
                  </a:txBody>
                  <a:tcPr marL="72000" marR="72000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72000" marR="72000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45 %</a:t>
                      </a:r>
                    </a:p>
                  </a:txBody>
                  <a:tcPr marL="72000" marR="72000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72000" marR="72000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04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Spitäler</a:t>
                      </a:r>
                    </a:p>
                  </a:txBody>
                  <a:tcPr marL="72000" marR="72000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9006</a:t>
                      </a:r>
                    </a:p>
                  </a:txBody>
                  <a:tcPr marL="72000" marR="72000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53 %</a:t>
                      </a:r>
                    </a:p>
                  </a:txBody>
                  <a:tcPr marL="72000" marR="72000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44 %</a:t>
                      </a:r>
                    </a:p>
                  </a:txBody>
                  <a:tcPr marL="72000" marR="72000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77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26E44-FE7D-6138-41FC-4141DC13E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0DBE4-A693-545A-2F9B-BB6FCFD3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88779"/>
            <a:ext cx="10728325" cy="900000"/>
          </a:xfrm>
        </p:spPr>
        <p:txBody>
          <a:bodyPr/>
          <a:lstStyle/>
          <a:p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Allgemeinmedizin vs. Facharztausbildung in Spitälern (</a:t>
            </a:r>
            <a:r>
              <a:rPr lang="de-CH" sz="2800" b="1" dirty="0">
                <a:solidFill>
                  <a:prstClr val="black"/>
                </a:solidFill>
                <a:latin typeface="Arial"/>
              </a:rPr>
              <a:t>Kennwert) </a:t>
            </a:r>
            <a:r>
              <a:rPr lang="de-CH" sz="2800" b="1">
                <a:solidFill>
                  <a:prstClr val="black"/>
                </a:solidFill>
                <a:latin typeface="Arial"/>
              </a:rPr>
              <a:t>in Österreich</a:t>
            </a:r>
            <a:endParaRPr lang="de-CH" sz="2800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5FE97-C261-D86F-296B-73F946F3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746C8E-AE10-07B5-4F34-7670FFC5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18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D66F11-E0CE-B965-FF79-36B507A4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E07CD3FF-6CFC-6551-947A-FFC1C9688765}"/>
              </a:ext>
            </a:extLst>
          </p:cNvPr>
          <p:cNvSpPr txBox="1"/>
          <p:nvPr/>
        </p:nvSpPr>
        <p:spPr>
          <a:xfrm>
            <a:off x="7266267" y="6323000"/>
            <a:ext cx="4193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Kennwert: gewichteter Mittelwert über alle Dimensionen</a:t>
            </a:r>
            <a:endParaRPr lang="de-CH" sz="10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0525D7E-E598-C14A-9235-9EBC6E91D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183883"/>
              </p:ext>
            </p:extLst>
          </p:nvPr>
        </p:nvGraphicFramePr>
        <p:xfrm>
          <a:off x="546877" y="968188"/>
          <a:ext cx="10635258" cy="517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333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6CA0E-86A3-D95E-FADA-75619D779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A7430-92D0-89D2-857F-2FB1D726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1957"/>
            <a:ext cx="10728325" cy="681723"/>
          </a:xfrm>
        </p:spPr>
        <p:txBody>
          <a:bodyPr/>
          <a:lstStyle/>
          <a:p>
            <a:r>
              <a:rPr lang="en-US" sz="2800" b="1" dirty="0" err="1"/>
              <a:t>Vergleich</a:t>
            </a:r>
            <a:r>
              <a:rPr lang="en-US" sz="2800" b="1" dirty="0"/>
              <a:t> </a:t>
            </a:r>
            <a:r>
              <a:rPr lang="en-US" sz="2800" b="1" dirty="0" err="1"/>
              <a:t>Österreich</a:t>
            </a:r>
            <a:r>
              <a:rPr lang="en-US" sz="2800" b="1" dirty="0"/>
              <a:t> </a:t>
            </a:r>
            <a:r>
              <a:rPr lang="en-US" sz="2800" b="1" dirty="0" err="1"/>
              <a:t>mit</a:t>
            </a:r>
            <a:r>
              <a:rPr lang="en-US" sz="2800" b="1" dirty="0"/>
              <a:t> Schweiz – 8 </a:t>
            </a:r>
            <a:r>
              <a:rPr lang="en-US" sz="2800" b="1" dirty="0" err="1"/>
              <a:t>größte</a:t>
            </a:r>
            <a:r>
              <a:rPr lang="en-US" sz="2800" b="1" dirty="0"/>
              <a:t> </a:t>
            </a:r>
            <a:r>
              <a:rPr lang="en-US" sz="2800" b="1" dirty="0" err="1"/>
              <a:t>Fächer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9CB69E-DA57-6A6E-FAA2-67AEA442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2F664B-DF19-42FA-3C32-AA83B223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19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CE01F7-CE3E-B45D-EF71-B4A7D8A9C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7F2C3AA8-CD59-5253-67CF-DD9C8FF9268E}"/>
              </a:ext>
            </a:extLst>
          </p:cNvPr>
          <p:cNvSpPr txBox="1"/>
          <p:nvPr/>
        </p:nvSpPr>
        <p:spPr>
          <a:xfrm>
            <a:off x="7571700" y="6272466"/>
            <a:ext cx="41938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/>
              <a:t>Kennwert: gewichteter Mittelwert über alle Dimensionen</a:t>
            </a:r>
            <a:endParaRPr lang="de-CH" sz="1050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6D74A875-9215-BF4E-AEA0-A8F68C1A460D}"/>
              </a:ext>
            </a:extLst>
          </p:cNvPr>
          <p:cNvGraphicFramePr>
            <a:graphicFrameLocks/>
          </p:cNvGraphicFramePr>
          <p:nvPr/>
        </p:nvGraphicFramePr>
        <p:xfrm>
          <a:off x="209658" y="771958"/>
          <a:ext cx="11309695" cy="5288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812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60" y="2529000"/>
            <a:ext cx="10728325" cy="900000"/>
          </a:xfrm>
        </p:spPr>
        <p:txBody>
          <a:bodyPr/>
          <a:lstStyle/>
          <a:p>
            <a:pPr algn="ctr"/>
            <a:r>
              <a:rPr lang="de-CH" b="1" dirty="0"/>
              <a:t>Ergebnisse der Umfrage auf Bundeslandebene</a:t>
            </a:r>
            <a:endParaRPr lang="de-CH" b="1" i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2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21270B-B4E3-25A7-66B8-23812BB2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767941"/>
          </a:xfrm>
        </p:spPr>
        <p:txBody>
          <a:bodyPr/>
          <a:lstStyle/>
          <a:p>
            <a:br>
              <a:rPr lang="en-US" sz="2800" b="1" dirty="0"/>
            </a:br>
            <a:r>
              <a:rPr lang="en-US" sz="2800" b="1" dirty="0" err="1"/>
              <a:t>Rücklauf</a:t>
            </a:r>
            <a:r>
              <a:rPr lang="en-US" sz="2800" b="1" dirty="0"/>
              <a:t> 2024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3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21270B-B4E3-25A7-66B8-23812BB2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E1F7F7-3FD4-353D-8B44-606F2A02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237129"/>
            <a:ext cx="10728325" cy="943534"/>
          </a:xfrm>
        </p:spPr>
        <p:txBody>
          <a:bodyPr/>
          <a:lstStyle/>
          <a:p>
            <a:pPr marL="361950" marR="0" lvl="0" indent="-361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F407A"/>
              </a:buClr>
              <a:buSzTx/>
              <a:buFont typeface="Wingdings" pitchFamily="2" charset="2"/>
              <a:buChar char="§"/>
              <a:tabLst>
                <a:tab pos="6011863" algn="l"/>
                <a:tab pos="6816725" algn="r"/>
              </a:tabLst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Anzahl Ärztinnen und Ärzte in Ausbildung:		   9277</a:t>
            </a:r>
          </a:p>
          <a:p>
            <a:pPr marL="361950" marR="0" lvl="0" indent="-361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F407A"/>
              </a:buClr>
              <a:buSzTx/>
              <a:buFont typeface="Wingdings" pitchFamily="2" charset="2"/>
              <a:buChar char="§"/>
              <a:tabLst>
                <a:tab pos="6011863" algn="l"/>
                <a:tab pos="6816725" algn="r"/>
              </a:tabLst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Anzahl retournierte Fragebögen:	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	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4862</a:t>
            </a:r>
            <a:endParaRPr lang="de-CH" sz="2000" dirty="0">
              <a:solidFill>
                <a:prstClr val="black"/>
              </a:solidFill>
              <a:latin typeface="Arial"/>
            </a:endParaRPr>
          </a:p>
          <a:p>
            <a:pPr marL="361950" marR="0" lvl="0" indent="-361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F407A"/>
              </a:buClr>
              <a:buSzTx/>
              <a:buFont typeface="Wingdings" pitchFamily="2" charset="2"/>
              <a:buChar char="§"/>
              <a:defRPr/>
            </a:pPr>
            <a:r>
              <a:rPr kumimoji="0" lang="de-CH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Rücklauf:	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</a:t>
            </a:r>
            <a:r>
              <a:rPr kumimoji="0" lang="de-CH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53 %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D96171A-F5CF-73B3-4835-A0F072DF4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864023"/>
              </p:ext>
            </p:extLst>
          </p:nvPr>
        </p:nvGraphicFramePr>
        <p:xfrm>
          <a:off x="870985" y="2241431"/>
          <a:ext cx="6881537" cy="3979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087">
                  <a:extLst>
                    <a:ext uri="{9D8B030D-6E8A-4147-A177-3AD203B41FA5}">
                      <a16:colId xmlns:a16="http://schemas.microsoft.com/office/drawing/2014/main" val="1941639523"/>
                    </a:ext>
                  </a:extLst>
                </a:gridCol>
                <a:gridCol w="1545714">
                  <a:extLst>
                    <a:ext uri="{9D8B030D-6E8A-4147-A177-3AD203B41FA5}">
                      <a16:colId xmlns:a16="http://schemas.microsoft.com/office/drawing/2014/main" val="3450741903"/>
                    </a:ext>
                  </a:extLst>
                </a:gridCol>
                <a:gridCol w="1577032">
                  <a:extLst>
                    <a:ext uri="{9D8B030D-6E8A-4147-A177-3AD203B41FA5}">
                      <a16:colId xmlns:a16="http://schemas.microsoft.com/office/drawing/2014/main" val="811944749"/>
                    </a:ext>
                  </a:extLst>
                </a:gridCol>
              </a:tblGrid>
              <a:tr h="817611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Bundesland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Ärzte/innen in Ausbildung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Rücklauf 2024 </a:t>
                      </a:r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%)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Steigerung Rücklauf </a:t>
                      </a:r>
                    </a:p>
                    <a:p>
                      <a:pPr algn="ctr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(2024 zu 2023)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05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Vorarlberg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006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Salzburg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05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Tirol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988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05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Burgenland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88112"/>
                  </a:ext>
                </a:extLst>
              </a:tr>
              <a:tr h="313733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Oberösterreich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1353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21740"/>
                  </a:ext>
                </a:extLst>
              </a:tr>
              <a:tr h="277205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Kärnten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038646"/>
                  </a:ext>
                </a:extLst>
              </a:tr>
              <a:tr h="313734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Wien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2435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55366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1407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34295"/>
                  </a:ext>
                </a:extLst>
              </a:tr>
              <a:tr h="288534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Steiermark 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1174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62224"/>
                  </a:ext>
                </a:extLst>
              </a:tr>
              <a:tr h="319206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9227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+9%</a:t>
                      </a:r>
                    </a:p>
                  </a:txBody>
                  <a:tcPr marL="108000" marR="108000" marT="36000" marB="3600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74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1957"/>
            <a:ext cx="10728325" cy="900000"/>
          </a:xfrm>
        </p:spPr>
        <p:txBody>
          <a:bodyPr/>
          <a:lstStyle/>
          <a:p>
            <a:r>
              <a:rPr lang="de-CH" sz="2800" b="1" dirty="0"/>
              <a:t>Statistik des Rücklaufs für das Bundesland Kärnten</a:t>
            </a:r>
            <a:br>
              <a:rPr lang="de-CH" sz="2800" b="1" dirty="0"/>
            </a:br>
            <a:r>
              <a:rPr lang="de-CH" sz="2000" b="1" dirty="0"/>
              <a:t>(FB kumuliert und pro Woche) 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4</a:t>
            </a:fld>
            <a:endParaRPr lang="de-CH" sz="1050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21270B-B4E3-25A7-66B8-23812BB2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FBDBA1D-0DE3-2890-26DB-300ED5A04594}"/>
              </a:ext>
            </a:extLst>
          </p:cNvPr>
          <p:cNvSpPr txBox="1"/>
          <p:nvPr/>
        </p:nvSpPr>
        <p:spPr>
          <a:xfrm>
            <a:off x="1090537" y="5410692"/>
            <a:ext cx="4186857" cy="86177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000" i="1" u="sng" dirty="0"/>
              <a:t>Eckdaten der AE2024:</a:t>
            </a:r>
          </a:p>
          <a:p>
            <a:r>
              <a:rPr lang="de-DE" sz="1000" i="1" dirty="0"/>
              <a:t>4. März 2024: Versand der Fragebögen an die Ausbildungsstätten</a:t>
            </a:r>
          </a:p>
          <a:p>
            <a:r>
              <a:rPr lang="de-DE" sz="1000" i="1" dirty="0"/>
              <a:t>8. April 2024: Versand Erinnerungsschreiben an die Ausbildungsstätten</a:t>
            </a:r>
          </a:p>
          <a:p>
            <a:r>
              <a:rPr lang="de-DE" sz="1000" i="1" dirty="0"/>
              <a:t>19. April 2024: offizielle Deadline</a:t>
            </a:r>
          </a:p>
          <a:p>
            <a:r>
              <a:rPr lang="de-DE" sz="1000" i="1" dirty="0"/>
              <a:t>17. Mai 2024: verlängerte Deadline</a:t>
            </a:r>
          </a:p>
        </p:txBody>
      </p:sp>
      <p:graphicFrame>
        <p:nvGraphicFramePr>
          <p:cNvPr id="24" name="Chart 3">
            <a:extLst>
              <a:ext uri="{FF2B5EF4-FFF2-40B4-BE49-F238E27FC236}">
                <a16:creationId xmlns:a16="http://schemas.microsoft.com/office/drawing/2014/main" id="{4047757E-92D1-0641-9BC0-408116BBF6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151830"/>
              </p:ext>
            </p:extLst>
          </p:nvPr>
        </p:nvGraphicFramePr>
        <p:xfrm>
          <a:off x="548957" y="1043903"/>
          <a:ext cx="8969512" cy="436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041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b="1" dirty="0"/>
            </a:br>
            <a:r>
              <a:rPr lang="en-US" sz="2800" b="1" dirty="0" err="1"/>
              <a:t>Übersicht</a:t>
            </a:r>
            <a:r>
              <a:rPr lang="en-US" sz="2800" b="1" dirty="0"/>
              <a:t> </a:t>
            </a:r>
            <a:r>
              <a:rPr lang="en-US" sz="2800" b="1" dirty="0" err="1"/>
              <a:t>Dimensionen</a:t>
            </a:r>
            <a:r>
              <a:rPr lang="en-US" sz="2800" b="1" dirty="0"/>
              <a:t> &amp; </a:t>
            </a:r>
            <a:r>
              <a:rPr lang="en-US" sz="2800" b="1" dirty="0" err="1"/>
              <a:t>Kennwert</a:t>
            </a:r>
            <a:r>
              <a:rPr lang="en-US" sz="2800" b="1" dirty="0"/>
              <a:t> </a:t>
            </a:r>
            <a:r>
              <a:rPr lang="en-US" sz="2800" b="1" dirty="0" err="1"/>
              <a:t>nach</a:t>
            </a:r>
            <a:r>
              <a:rPr lang="en-US" sz="2800" b="1" dirty="0"/>
              <a:t> </a:t>
            </a:r>
            <a:r>
              <a:rPr lang="en-US" sz="2800" b="1" dirty="0" err="1"/>
              <a:t>Bundesland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5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21270B-B4E3-25A7-66B8-23812BB29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DEE2C56-2101-47A5-47FB-E1790A3F8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204409"/>
              </p:ext>
            </p:extLst>
          </p:nvPr>
        </p:nvGraphicFramePr>
        <p:xfrm>
          <a:off x="538354" y="1470119"/>
          <a:ext cx="11051390" cy="3795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584">
                  <a:extLst>
                    <a:ext uri="{9D8B030D-6E8A-4147-A177-3AD203B41FA5}">
                      <a16:colId xmlns:a16="http://schemas.microsoft.com/office/drawing/2014/main" val="1941639523"/>
                    </a:ext>
                  </a:extLst>
                </a:gridCol>
                <a:gridCol w="1084427">
                  <a:extLst>
                    <a:ext uri="{9D8B030D-6E8A-4147-A177-3AD203B41FA5}">
                      <a16:colId xmlns:a16="http://schemas.microsoft.com/office/drawing/2014/main" val="3450741903"/>
                    </a:ext>
                  </a:extLst>
                </a:gridCol>
                <a:gridCol w="1225873">
                  <a:extLst>
                    <a:ext uri="{9D8B030D-6E8A-4147-A177-3AD203B41FA5}">
                      <a16:colId xmlns:a16="http://schemas.microsoft.com/office/drawing/2014/main" val="811944749"/>
                    </a:ext>
                  </a:extLst>
                </a:gridCol>
                <a:gridCol w="980699">
                  <a:extLst>
                    <a:ext uri="{9D8B030D-6E8A-4147-A177-3AD203B41FA5}">
                      <a16:colId xmlns:a16="http://schemas.microsoft.com/office/drawing/2014/main" val="4200397856"/>
                    </a:ext>
                  </a:extLst>
                </a:gridCol>
                <a:gridCol w="942979">
                  <a:extLst>
                    <a:ext uri="{9D8B030D-6E8A-4147-A177-3AD203B41FA5}">
                      <a16:colId xmlns:a16="http://schemas.microsoft.com/office/drawing/2014/main" val="1843286872"/>
                    </a:ext>
                  </a:extLst>
                </a:gridCol>
                <a:gridCol w="905260">
                  <a:extLst>
                    <a:ext uri="{9D8B030D-6E8A-4147-A177-3AD203B41FA5}">
                      <a16:colId xmlns:a16="http://schemas.microsoft.com/office/drawing/2014/main" val="2149126565"/>
                    </a:ext>
                  </a:extLst>
                </a:gridCol>
                <a:gridCol w="1018417">
                  <a:extLst>
                    <a:ext uri="{9D8B030D-6E8A-4147-A177-3AD203B41FA5}">
                      <a16:colId xmlns:a16="http://schemas.microsoft.com/office/drawing/2014/main" val="3051205242"/>
                    </a:ext>
                  </a:extLst>
                </a:gridCol>
                <a:gridCol w="1018417">
                  <a:extLst>
                    <a:ext uri="{9D8B030D-6E8A-4147-A177-3AD203B41FA5}">
                      <a16:colId xmlns:a16="http://schemas.microsoft.com/office/drawing/2014/main" val="3281869154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2275655700"/>
                    </a:ext>
                  </a:extLst>
                </a:gridCol>
              </a:tblGrid>
              <a:tr h="60784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Bundesland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8" indent="0" algn="ctr" fontAlgn="b">
                        <a:tabLst/>
                      </a:pPr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Kennwert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Global-beurteilung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Fach-kompetenzen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Lernkultur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Führungs-kultur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Fehler-kultur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Entscheid-</a:t>
                      </a:r>
                      <a:r>
                        <a:rPr lang="de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ungskultur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Betriebs-kultur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</a:t>
                      </a:r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65"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1641475" algn="l"/>
                        </a:tabLst>
                      </a:pPr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Burgenland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4.87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4.98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Oberösterreich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4.88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4.97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Salzburg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3.88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Kärnten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88112"/>
                  </a:ext>
                </a:extLst>
              </a:tr>
              <a:tr h="315093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Steiermark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21740"/>
                  </a:ext>
                </a:extLst>
              </a:tr>
              <a:tr h="315093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Wien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038646"/>
                  </a:ext>
                </a:extLst>
              </a:tr>
              <a:tr h="315093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Tirol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4.78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4.78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855366"/>
                  </a:ext>
                </a:extLst>
              </a:tr>
              <a:tr h="325737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4.58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4.68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03429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Vorarlberg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4.37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62224"/>
                  </a:ext>
                </a:extLst>
              </a:tr>
              <a:tr h="315093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Österreich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4.87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0C824967-CF76-1A57-0235-7857EA0E5AD5}"/>
              </a:ext>
            </a:extLst>
          </p:cNvPr>
          <p:cNvSpPr txBox="1"/>
          <p:nvPr/>
        </p:nvSpPr>
        <p:spPr>
          <a:xfrm>
            <a:off x="506281" y="5714661"/>
            <a:ext cx="1071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Berechnung des Kennwerts: </a:t>
            </a:r>
            <a:r>
              <a:rPr lang="de-CH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Mittelwert von (2*Globalbeurteilung, 2*Fachkompetenz, Lernkultur, Führungskultur, Fehlerkultur, Betriebskultur, </a:t>
            </a:r>
            <a:r>
              <a:rPr lang="de-CH" sz="11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Evidence-based</a:t>
            </a:r>
            <a:r>
              <a:rPr lang="de-CH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de-CH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D791CD6-CCF1-3A0C-4A80-C87AF3397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9992" y="5325669"/>
            <a:ext cx="3218881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69" tIns="49785" rIns="99569" bIns="49785">
            <a:spAutoFit/>
          </a:bodyPr>
          <a:lstStyle/>
          <a:p>
            <a:pPr defTabSz="995363" eaLnBrk="1" hangingPunct="1"/>
            <a:r>
              <a:rPr lang="de-CH" sz="1100" i="1" dirty="0">
                <a:latin typeface="+mn-lt"/>
              </a:rPr>
              <a:t>Untersuchungseinheit: Ärzte/innen in Ausbildung</a:t>
            </a:r>
            <a:endParaRPr lang="de-DE" sz="11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13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1957"/>
            <a:ext cx="10728325" cy="681723"/>
          </a:xfrm>
        </p:spPr>
        <p:txBody>
          <a:bodyPr/>
          <a:lstStyle/>
          <a:p>
            <a:r>
              <a:rPr lang="en-US" sz="2800" b="1" dirty="0" err="1"/>
              <a:t>Vergleich</a:t>
            </a:r>
            <a:r>
              <a:rPr lang="en-US" sz="2800" b="1" dirty="0"/>
              <a:t> Schweiz / </a:t>
            </a:r>
            <a:r>
              <a:rPr lang="en-US" sz="2800" b="1" dirty="0" err="1"/>
              <a:t>Österreich</a:t>
            </a:r>
            <a:r>
              <a:rPr lang="en-US" sz="2800" b="1" dirty="0"/>
              <a:t> / </a:t>
            </a:r>
            <a:r>
              <a:rPr lang="en-US" sz="2800" b="1" dirty="0" err="1"/>
              <a:t>Bundesland</a:t>
            </a:r>
            <a:r>
              <a:rPr lang="en-US" sz="2800" b="1" dirty="0"/>
              <a:t> Kärnten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6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21270B-B4E3-25A7-66B8-23812BB2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88FBE688-C4EC-D1E3-4278-B22D2E6C6665}"/>
              </a:ext>
            </a:extLst>
          </p:cNvPr>
          <p:cNvSpPr txBox="1"/>
          <p:nvPr/>
        </p:nvSpPr>
        <p:spPr>
          <a:xfrm>
            <a:off x="7571700" y="6276223"/>
            <a:ext cx="4193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Kennwert: gewichteter Mittelwert über alle Dimensionen</a:t>
            </a:r>
            <a:endParaRPr lang="de-CH" sz="1000" dirty="0"/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F668907B-B014-FF43-BA14-200DFCF058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472348"/>
              </p:ext>
            </p:extLst>
          </p:nvPr>
        </p:nvGraphicFramePr>
        <p:xfrm>
          <a:off x="339539" y="703305"/>
          <a:ext cx="11321238" cy="556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44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131397"/>
            <a:ext cx="10728325" cy="689908"/>
          </a:xfrm>
        </p:spPr>
        <p:txBody>
          <a:bodyPr/>
          <a:lstStyle/>
          <a:p>
            <a:br>
              <a:rPr lang="en-US" sz="2800" b="1" dirty="0"/>
            </a:br>
            <a:r>
              <a:rPr lang="en-US" sz="2800" b="1" dirty="0" err="1"/>
              <a:t>Vergleich</a:t>
            </a:r>
            <a:r>
              <a:rPr lang="en-US" sz="2800" b="1" dirty="0"/>
              <a:t> 2024 </a:t>
            </a:r>
            <a:r>
              <a:rPr lang="en-US" sz="2800" b="1" dirty="0" err="1"/>
              <a:t>mit</a:t>
            </a:r>
            <a:r>
              <a:rPr lang="en-US" sz="2800" b="1" dirty="0"/>
              <a:t> 2023 - </a:t>
            </a:r>
            <a:r>
              <a:rPr lang="en-US" sz="2800" b="1" dirty="0" err="1"/>
              <a:t>Kennwert</a:t>
            </a:r>
            <a:r>
              <a:rPr lang="en-US" sz="2800" b="1" dirty="0"/>
              <a:t> </a:t>
            </a:r>
            <a:r>
              <a:rPr lang="en-US" sz="2800" b="1" dirty="0" err="1"/>
              <a:t>nach</a:t>
            </a:r>
            <a:r>
              <a:rPr lang="en-US" sz="2800" b="1" dirty="0"/>
              <a:t> </a:t>
            </a:r>
            <a:r>
              <a:rPr lang="en-US" sz="2800" b="1" dirty="0" err="1"/>
              <a:t>Bundesland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7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21270B-B4E3-25A7-66B8-23812BB2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FEDC0205-C3CC-CD4F-8AEF-9BDCDD33B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248651"/>
              </p:ext>
            </p:extLst>
          </p:nvPr>
        </p:nvGraphicFramePr>
        <p:xfrm>
          <a:off x="65608" y="959224"/>
          <a:ext cx="10728324" cy="531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91770521-AB96-E2CD-B550-37E493A4592B}"/>
              </a:ext>
            </a:extLst>
          </p:cNvPr>
          <p:cNvSpPr txBox="1"/>
          <p:nvPr/>
        </p:nvSpPr>
        <p:spPr>
          <a:xfrm>
            <a:off x="7571700" y="6276223"/>
            <a:ext cx="4193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Kennwert: gewichteter Mittelwert über alle Dimensionen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45319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56661"/>
            <a:ext cx="10728325" cy="769602"/>
          </a:xfrm>
        </p:spPr>
        <p:txBody>
          <a:bodyPr/>
          <a:lstStyle/>
          <a:p>
            <a:br>
              <a:rPr lang="en-US" sz="2800" b="1" dirty="0"/>
            </a:br>
            <a:r>
              <a:rPr lang="en-US" sz="2800" b="1" dirty="0" err="1"/>
              <a:t>Kennwert</a:t>
            </a:r>
            <a:r>
              <a:rPr lang="en-US" sz="2800" b="1" dirty="0"/>
              <a:t> der 8 </a:t>
            </a:r>
            <a:r>
              <a:rPr lang="en-US" sz="2800" b="1" dirty="0" err="1"/>
              <a:t>größten</a:t>
            </a:r>
            <a:r>
              <a:rPr lang="en-US" sz="2800" b="1" dirty="0"/>
              <a:t> </a:t>
            </a:r>
            <a:r>
              <a:rPr lang="en-US" sz="2800" b="1" dirty="0" err="1"/>
              <a:t>Fächer</a:t>
            </a:r>
            <a:r>
              <a:rPr lang="en-US" sz="2800" b="1" dirty="0"/>
              <a:t> </a:t>
            </a:r>
            <a:r>
              <a:rPr lang="en-US" sz="2800" b="1" dirty="0" err="1"/>
              <a:t>nach</a:t>
            </a:r>
            <a:r>
              <a:rPr lang="en-US" sz="2800" b="1" dirty="0"/>
              <a:t> </a:t>
            </a:r>
            <a:r>
              <a:rPr lang="en-US" sz="2800" b="1" dirty="0" err="1"/>
              <a:t>Bundesland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8</a:t>
            </a:fld>
            <a:endParaRPr lang="de-CH" sz="1050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21270B-B4E3-25A7-66B8-23812BB2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DEE2C56-2101-47A5-47FB-E1790A3F8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548648"/>
              </p:ext>
            </p:extLst>
          </p:nvPr>
        </p:nvGraphicFramePr>
        <p:xfrm>
          <a:off x="482303" y="1350389"/>
          <a:ext cx="11037344" cy="37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482">
                  <a:extLst>
                    <a:ext uri="{9D8B030D-6E8A-4147-A177-3AD203B41FA5}">
                      <a16:colId xmlns:a16="http://schemas.microsoft.com/office/drawing/2014/main" val="1941639523"/>
                    </a:ext>
                  </a:extLst>
                </a:gridCol>
                <a:gridCol w="1416424">
                  <a:extLst>
                    <a:ext uri="{9D8B030D-6E8A-4147-A177-3AD203B41FA5}">
                      <a16:colId xmlns:a16="http://schemas.microsoft.com/office/drawing/2014/main" val="3450741903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811944749"/>
                    </a:ext>
                  </a:extLst>
                </a:gridCol>
                <a:gridCol w="1255058">
                  <a:extLst>
                    <a:ext uri="{9D8B030D-6E8A-4147-A177-3AD203B41FA5}">
                      <a16:colId xmlns:a16="http://schemas.microsoft.com/office/drawing/2014/main" val="4200397856"/>
                    </a:ext>
                  </a:extLst>
                </a:gridCol>
                <a:gridCol w="1210236">
                  <a:extLst>
                    <a:ext uri="{9D8B030D-6E8A-4147-A177-3AD203B41FA5}">
                      <a16:colId xmlns:a16="http://schemas.microsoft.com/office/drawing/2014/main" val="1843286872"/>
                    </a:ext>
                  </a:extLst>
                </a:gridCol>
                <a:gridCol w="1308847">
                  <a:extLst>
                    <a:ext uri="{9D8B030D-6E8A-4147-A177-3AD203B41FA5}">
                      <a16:colId xmlns:a16="http://schemas.microsoft.com/office/drawing/2014/main" val="2149126565"/>
                    </a:ext>
                  </a:extLst>
                </a:gridCol>
                <a:gridCol w="1174376">
                  <a:extLst>
                    <a:ext uri="{9D8B030D-6E8A-4147-A177-3AD203B41FA5}">
                      <a16:colId xmlns:a16="http://schemas.microsoft.com/office/drawing/2014/main" val="3051205242"/>
                    </a:ext>
                  </a:extLst>
                </a:gridCol>
                <a:gridCol w="1192306">
                  <a:extLst>
                    <a:ext uri="{9D8B030D-6E8A-4147-A177-3AD203B41FA5}">
                      <a16:colId xmlns:a16="http://schemas.microsoft.com/office/drawing/2014/main" val="3281869154"/>
                    </a:ext>
                  </a:extLst>
                </a:gridCol>
              </a:tblGrid>
              <a:tr h="607842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Bundesland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Anästhesiologie und Intensivmedizin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Allgemeinchirurgie / Viszeralchirurgie / Gefäßchirurgie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Innere Medizin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Psychiatrie und </a:t>
                      </a:r>
                      <a:r>
                        <a:rPr lang="de-CH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Psychotherap</a:t>
                      </a:r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Medizin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Kinder- und Jugendheilkunde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Frauenheilkunde und Geburtshilfe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Orthopädie und Traumatologie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Basisausbildung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65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Burgenland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kumimoji="0" lang="de-C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kumimoji="0" lang="de-C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kumimoji="0" lang="de-C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Kärnten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Oberösterreich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988112"/>
                  </a:ext>
                </a:extLst>
              </a:tr>
              <a:tr h="315093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Salzburg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21740"/>
                  </a:ext>
                </a:extLst>
              </a:tr>
              <a:tr h="315093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Steiermark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038646"/>
                  </a:ext>
                </a:extLst>
              </a:tr>
              <a:tr h="315093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855366"/>
                  </a:ext>
                </a:extLst>
              </a:tr>
              <a:tr h="325737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Vorarlberg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03429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62224"/>
                  </a:ext>
                </a:extLst>
              </a:tr>
              <a:tr h="315093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Österreich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2">
            <a:extLst>
              <a:ext uri="{FF2B5EF4-FFF2-40B4-BE49-F238E27FC236}">
                <a16:creationId xmlns:a16="http://schemas.microsoft.com/office/drawing/2014/main" id="{9D791CD6-CCF1-3A0C-4A80-C87AF3397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814" y="5221387"/>
            <a:ext cx="3218881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69" tIns="49785" rIns="99569" bIns="49785">
            <a:spAutoFit/>
          </a:bodyPr>
          <a:lstStyle/>
          <a:p>
            <a:pPr defTabSz="995363" eaLnBrk="1" hangingPunct="1"/>
            <a:r>
              <a:rPr lang="de-CH" sz="1100" i="1" dirty="0">
                <a:latin typeface="+mn-lt"/>
              </a:rPr>
              <a:t>Untersuchungseinheit: Ärzte/innen in Ausbildung</a:t>
            </a:r>
            <a:endParaRPr lang="de-DE" sz="1100" i="1" dirty="0">
              <a:latin typeface="+mn-lt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ED24E84-9DF2-1B71-016E-6074A8009C98}"/>
              </a:ext>
            </a:extLst>
          </p:cNvPr>
          <p:cNvSpPr txBox="1"/>
          <p:nvPr/>
        </p:nvSpPr>
        <p:spPr>
          <a:xfrm>
            <a:off x="382750" y="5194207"/>
            <a:ext cx="5186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i="1" dirty="0"/>
              <a:t>*: Fächer mit einem zu kleinen </a:t>
            </a:r>
            <a:r>
              <a:rPr lang="de-DE" sz="1000" i="1" dirty="0" err="1"/>
              <a:t>n</a:t>
            </a:r>
            <a:r>
              <a:rPr lang="de-DE" sz="1000" i="1" dirty="0"/>
              <a:t> (</a:t>
            </a:r>
            <a:r>
              <a:rPr lang="de-DE" sz="1000" i="1" dirty="0" err="1"/>
              <a:t>n</a:t>
            </a:r>
            <a:r>
              <a:rPr lang="de-DE" sz="1000" i="1" dirty="0"/>
              <a:t>&lt;20) werden nicht ausgewiesen</a:t>
            </a:r>
            <a:endParaRPr lang="de-CH" sz="1000" i="1" dirty="0"/>
          </a:p>
        </p:txBody>
      </p:sp>
    </p:spTree>
    <p:extLst>
      <p:ext uri="{BB962C8B-B14F-4D97-AF65-F5344CB8AC3E}">
        <p14:creationId xmlns:p14="http://schemas.microsoft.com/office/powerpoint/2010/main" val="128409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422756"/>
            <a:ext cx="10728325" cy="605309"/>
          </a:xfrm>
        </p:spPr>
        <p:txBody>
          <a:bodyPr/>
          <a:lstStyle/>
          <a:p>
            <a:r>
              <a:rPr lang="en-US" sz="2800" b="1" dirty="0" err="1"/>
              <a:t>Vergleich</a:t>
            </a:r>
            <a:r>
              <a:rPr lang="en-US" sz="2800" b="1" dirty="0"/>
              <a:t> 2024 </a:t>
            </a:r>
            <a:r>
              <a:rPr lang="en-US" sz="2800" b="1" dirty="0" err="1"/>
              <a:t>mit</a:t>
            </a:r>
            <a:r>
              <a:rPr lang="en-US" sz="2800" b="1" dirty="0"/>
              <a:t> 2023 – </a:t>
            </a:r>
            <a:r>
              <a:rPr lang="en-US" sz="2800" b="1" dirty="0" err="1"/>
              <a:t>Kennwert</a:t>
            </a:r>
            <a:r>
              <a:rPr lang="en-US" sz="2800" b="1" dirty="0"/>
              <a:t> der 4 </a:t>
            </a:r>
            <a:r>
              <a:rPr lang="en-US" sz="2800" b="1" dirty="0" err="1"/>
              <a:t>größten</a:t>
            </a:r>
            <a:r>
              <a:rPr lang="en-US" sz="2800" b="1" dirty="0"/>
              <a:t> </a:t>
            </a:r>
            <a:r>
              <a:rPr lang="en-US" sz="2800" b="1" dirty="0" err="1"/>
              <a:t>Fächer</a:t>
            </a:r>
            <a:r>
              <a:rPr lang="en-US" sz="2800" b="1" dirty="0"/>
              <a:t> für das </a:t>
            </a:r>
            <a:r>
              <a:rPr lang="en-US" sz="2800" b="1" dirty="0" err="1"/>
              <a:t>Bundesland</a:t>
            </a:r>
            <a:r>
              <a:rPr lang="en-US" sz="2800" b="1" dirty="0"/>
              <a:t> Kärnten</a:t>
            </a:r>
            <a:br>
              <a:rPr lang="de-CH" sz="3600" dirty="0"/>
            </a:b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b="1" noProof="0" dirty="0"/>
              <a:t>Department </a:t>
            </a:r>
            <a:r>
              <a:rPr lang="de-CH" b="1" noProof="0" dirty="0" err="1"/>
              <a:t>Health</a:t>
            </a:r>
            <a:r>
              <a:rPr lang="de-CH" b="1" noProof="0" dirty="0"/>
              <a:t> </a:t>
            </a:r>
            <a:r>
              <a:rPr lang="de-CH" b="1" noProof="0" dirty="0" err="1"/>
              <a:t>Sciences</a:t>
            </a:r>
            <a:r>
              <a:rPr lang="de-CH" b="1" noProof="0" dirty="0"/>
              <a:t> </a:t>
            </a:r>
            <a:r>
              <a:rPr lang="de-CH" b="1" noProof="0" dirty="0" err="1"/>
              <a:t>and</a:t>
            </a:r>
            <a:r>
              <a:rPr lang="de-CH" b="1" noProof="0" dirty="0"/>
              <a:t> Technology (D-HEST)  
Consumer </a:t>
            </a:r>
            <a:r>
              <a:rPr lang="de-CH" b="1" noProof="0" dirty="0" err="1"/>
              <a:t>Behavior</a:t>
            </a:r>
            <a:r>
              <a:rPr lang="de-CH" b="1" noProof="0" dirty="0"/>
              <a:t> CB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z="1050" noProof="0" smtClean="0"/>
              <a:t>9</a:t>
            </a:fld>
            <a:endParaRPr lang="de-CH" sz="1050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21270B-B4E3-25A7-66B8-23812BB29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770" y="6272466"/>
            <a:ext cx="869472" cy="51227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E609CC9-92CF-0582-B1BE-92ADB3EA3ED8}"/>
              </a:ext>
            </a:extLst>
          </p:cNvPr>
          <p:cNvSpPr txBox="1"/>
          <p:nvPr/>
        </p:nvSpPr>
        <p:spPr>
          <a:xfrm>
            <a:off x="7571700" y="6276223"/>
            <a:ext cx="4193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Kennwert: gewichteter Mittelwert über alle Dimensionen</a:t>
            </a:r>
            <a:endParaRPr lang="de-CH" sz="1000" dirty="0"/>
          </a:p>
        </p:txBody>
      </p:sp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1153D457-3B5E-244D-88CD-284A15B67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669671"/>
              </p:ext>
            </p:extLst>
          </p:nvPr>
        </p:nvGraphicFramePr>
        <p:xfrm>
          <a:off x="731837" y="1349828"/>
          <a:ext cx="10019937" cy="479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9605226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1">
      <a:srgbClr val="1F407A"/>
    </a:custClr>
    <a:custClr name="ETH 2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CB_Praesentation_neu_de" id="{19696A45-FE18-6048-A9A2-F06CA4CA0FDA}" vid="{FB9B48EF-0F79-1E4E-8EA2-95D9C28B5E7E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1">
      <a:srgbClr val="1F407A"/>
    </a:custClr>
    <a:custClr name="ETH 2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ETH Zürich</Template>
  <TotalTime>0</TotalTime>
  <Words>1042</Words>
  <Application>Microsoft Office PowerPoint</Application>
  <PresentationFormat>Breitbild</PresentationFormat>
  <Paragraphs>360</Paragraphs>
  <Slides>19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Symbol</vt:lpstr>
      <vt:lpstr>Wingdings</vt:lpstr>
      <vt:lpstr>ETH Zürich</vt:lpstr>
      <vt:lpstr>Resultate der Ausbildungsevaluierung 2024  Bundesland Kärnten </vt:lpstr>
      <vt:lpstr>Ergebnisse der Umfrage auf Bundeslandebene</vt:lpstr>
      <vt:lpstr> Rücklauf 2024</vt:lpstr>
      <vt:lpstr>Statistik des Rücklaufs für das Bundesland Kärnten (FB kumuliert und pro Woche) </vt:lpstr>
      <vt:lpstr> Übersicht Dimensionen &amp; Kennwert nach Bundesland</vt:lpstr>
      <vt:lpstr>Vergleich Schweiz / Österreich / Bundesland Kärnten</vt:lpstr>
      <vt:lpstr> Vergleich 2024 mit 2023 - Kennwert nach Bundesland</vt:lpstr>
      <vt:lpstr> Kennwert der 8 größten Fächer nach Bundesland</vt:lpstr>
      <vt:lpstr>Vergleich 2024 mit 2023 – Kennwert der 4 größten Fächer für das Bundesland Kärnten </vt:lpstr>
      <vt:lpstr>Vergleich 2024 mit 2023 – Verteilung Kennwert für das Bundesland Kärnten </vt:lpstr>
      <vt:lpstr> Kennwert nach Ausbildungsabschnitt (AM in Spitälern vs. Facharztausbildung) für das Bundesland Kärnten</vt:lpstr>
      <vt:lpstr>Zufriedenheit mit dem Zeitmanagement nach Bundesland </vt:lpstr>
      <vt:lpstr>Ergebnisse der Umfrage auf Landesebene Österreich</vt:lpstr>
      <vt:lpstr>Vergleich 2024 mit 2023 – Verteilung Kennwert Österreich nach Größe der Ausbildungsstätte</vt:lpstr>
      <vt:lpstr>Die am besten beurteilten Fächer 2024 in Österreich (Kennwert)</vt:lpstr>
      <vt:lpstr>Die am tiefsten beurteilten Fächer 2024 in Österreich (Kennwert)</vt:lpstr>
      <vt:lpstr>Beurteilung Ordinationen vs. Spitäler (Kennwert) in Österreich</vt:lpstr>
      <vt:lpstr>Allgemeinmedizin vs. Facharztausbildung in Spitälern (Kennwert) in Österreich</vt:lpstr>
      <vt:lpstr>Vergleich Österreich mit Schweiz – 8 größte Fächer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Luchsinger  Larissa</dc:creator>
  <cp:lastModifiedBy>Köfler</cp:lastModifiedBy>
  <cp:revision>200</cp:revision>
  <cp:lastPrinted>2023-08-24T12:29:50Z</cp:lastPrinted>
  <dcterms:created xsi:type="dcterms:W3CDTF">2023-08-22T11:06:27Z</dcterms:created>
  <dcterms:modified xsi:type="dcterms:W3CDTF">2024-09-30T09:55:26Z</dcterms:modified>
</cp:coreProperties>
</file>